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uce Bold" charset="1" panose="00000800000000000000"/>
      <p:regular r:id="rId27"/>
    </p:embeddedFont>
    <p:embeddedFont>
      <p:font typeface="Open Sauce"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notesMasters/notesMaster1.xml" Type="http://schemas.openxmlformats.org/officeDocument/2006/relationships/notesMaster"/><Relationship Id="rId3" Target="viewProps.xml" Type="http://schemas.openxmlformats.org/officeDocument/2006/relationships/viewProps"/><Relationship Id="rId30" Target="theme/theme2.xml" Type="http://schemas.openxmlformats.org/officeDocument/2006/relationships/theme"/><Relationship Id="rId31" Target="notesSlides/notesSlide1.xml" Type="http://schemas.openxmlformats.org/officeDocument/2006/relationships/notesSlide"/><Relationship Id="rId32" Target="notesSlides/notesSlide2.xml" Type="http://schemas.openxmlformats.org/officeDocument/2006/relationships/notesSlide"/><Relationship Id="rId33" Target="notesSlides/notesSlide3.xml" Type="http://schemas.openxmlformats.org/officeDocument/2006/relationships/notesSlide"/><Relationship Id="rId34" Target="notesSlides/notesSlide4.xml" Type="http://schemas.openxmlformats.org/officeDocument/2006/relationships/notesSlide"/><Relationship Id="rId35" Target="notesSlides/notesSlide5.xml" Type="http://schemas.openxmlformats.org/officeDocument/2006/relationships/notesSlide"/><Relationship Id="rId36" Target="notesSlides/notesSlide6.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 to sephora website, search up foundation, inspect the page  and identify the json file that contains product information</a:t>
            </a:r>
          </a:p>
          <a:p>
            <a:r>
              <a:rPr lang="en-US"/>
              <a:t/>
            </a:r>
          </a:p>
          <a:p>
            <a:r>
              <a:rPr lang="en-US"/>
              <a:t>there's 5 pages in total (~60 products each)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 though we put foundation in the search, there's a mix of concealers, bronzers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there's not a point where the rate of variance decreases very sharply but it drops the most by 100 from 1 to 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Key Insights:</a:t>
            </a:r>
          </a:p>
          <a:p>
            <a:r>
              <a:rPr lang="en-US"/>
              <a:t/>
            </a:r>
          </a:p>
          <a:p>
            <a:r>
              <a:rPr lang="en-US"/>
              <a:t>High-priced Products they may cater to a niche market and they might reflect luxury or specialty items.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Random Forest Classifier is used for its simplicity and robustness. </a:t>
            </a:r>
          </a:p>
          <a:p>
            <a:r>
              <a:rPr lang="en-US"/>
              <a:t/>
            </a:r>
          </a:p>
          <a:p>
            <a:r>
              <a:rPr lang="en-US"/>
              <a:t>Features like Rating, Reviews, isNatural, and Num_Colors are directly used for training.</a:t>
            </a:r>
          </a:p>
          <a:p>
            <a:r>
              <a:rPr lang="en-US"/>
              <a:t/>
            </a:r>
          </a:p>
          <a:p>
            <a:r>
              <a:rPr lang="en-US"/>
              <a:t>The model correctly classified 96% of the total 25 instances.</a:t>
            </a:r>
          </a:p>
          <a:p>
            <a:r>
              <a:rPr lang="en-US"/>
              <a:t/>
            </a:r>
          </a:p>
          <a:p>
            <a:r>
              <a:rPr lang="en-US"/>
              <a:t>As I increase the thresholds for reviews and ratings to define a "popular" product (e.g., Reviews &gt; X and Rating &gt;= Y),</a:t>
            </a:r>
          </a:p>
          <a:p>
            <a:r>
              <a:rPr lang="en-US"/>
              <a:t/>
            </a:r>
          </a:p>
          <a:p>
            <a:r>
              <a:rPr lang="en-US"/>
              <a:t>When the "True" class becomes very small due to higher thresholds, the model predicts almost all instances as "False" because it is easier to achieve higher accuracy this way </a:t>
            </a:r>
          </a:p>
          <a:p>
            <a:r>
              <a:rPr lang="en-US"/>
              <a:t>,leading to 100% accuracy (all "False" predictions are correct).</a:t>
            </a:r>
          </a:p>
          <a:p>
            <a:r>
              <a:rPr lang="en-US"/>
              <a:t/>
            </a:r>
          </a:p>
          <a:p>
            <a:r>
              <a:rPr lang="en-US"/>
              <a:t>This results in high accuracy but poor performance for identifying "popular" products.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4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51.png" Type="http://schemas.openxmlformats.org/officeDocument/2006/relationships/image"/><Relationship Id="rId16" Target="../media/image52.png" Type="http://schemas.openxmlformats.org/officeDocument/2006/relationships/image"/><Relationship Id="rId17" Target="../media/image5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54.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pn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5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5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57.pn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2.png" Type="http://schemas.openxmlformats.org/officeDocument/2006/relationships/image"/><Relationship Id="rId13" Target="../media/image3.svg" Type="http://schemas.openxmlformats.org/officeDocument/2006/relationships/image"/><Relationship Id="rId14" Target="../media/image58.png" Type="http://schemas.openxmlformats.org/officeDocument/2006/relationships/image"/><Relationship Id="rId2" Target="../notesSlides/notesSlide4.xml" Type="http://schemas.openxmlformats.org/officeDocument/2006/relationships/notesSlide"/><Relationship Id="rId3" Target="../media/image1.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59.png" Type="http://schemas.openxmlformats.org/officeDocument/2006/relationships/image"/><Relationship Id="rId13" Target="../media/image60.png" Type="http://schemas.openxmlformats.org/officeDocument/2006/relationships/image"/><Relationship Id="rId14" Target="../media/image61.pn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18.png" Type="http://schemas.openxmlformats.org/officeDocument/2006/relationships/image"/><Relationship Id="rId15" Target="../media/image19.png" Type="http://schemas.openxmlformats.org/officeDocument/2006/relationships/image"/><Relationship Id="rId16" Target="../media/image20.png" Type="http://schemas.openxmlformats.org/officeDocument/2006/relationships/image"/><Relationship Id="rId17" Target="../media/image21.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19" Target="../media/image3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44.png" Type="http://schemas.openxmlformats.org/officeDocument/2006/relationships/image"/><Relationship Id="rId14" Target="../media/image4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91640" y="632345"/>
            <a:ext cx="15704719" cy="9846582"/>
          </a:xfrm>
          <a:custGeom>
            <a:avLst/>
            <a:gdLst/>
            <a:ahLst/>
            <a:cxnLst/>
            <a:rect r="r" b="b" t="t" l="l"/>
            <a:pathLst>
              <a:path h="9846582" w="15704719">
                <a:moveTo>
                  <a:pt x="0" y="0"/>
                </a:moveTo>
                <a:lnTo>
                  <a:pt x="15704719" y="0"/>
                </a:lnTo>
                <a:lnTo>
                  <a:pt x="15704719" y="9846583"/>
                </a:lnTo>
                <a:lnTo>
                  <a:pt x="0" y="984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34596" y="54498"/>
            <a:ext cx="13073011" cy="11002277"/>
          </a:xfrm>
          <a:custGeom>
            <a:avLst/>
            <a:gdLst/>
            <a:ahLst/>
            <a:cxnLst/>
            <a:rect r="r" b="b" t="t" l="l"/>
            <a:pathLst>
              <a:path h="11002277" w="13073011">
                <a:moveTo>
                  <a:pt x="0" y="0"/>
                </a:moveTo>
                <a:lnTo>
                  <a:pt x="13073010" y="0"/>
                </a:lnTo>
                <a:lnTo>
                  <a:pt x="13073010" y="11002278"/>
                </a:lnTo>
                <a:lnTo>
                  <a:pt x="0" y="110022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215624" y="3069431"/>
            <a:ext cx="14789521" cy="1845469"/>
          </a:xfrm>
          <a:prstGeom prst="rect">
            <a:avLst/>
          </a:prstGeom>
        </p:spPr>
        <p:txBody>
          <a:bodyPr anchor="t" rtlCol="false" tIns="0" lIns="0" bIns="0" rIns="0">
            <a:spAutoFit/>
          </a:bodyPr>
          <a:lstStyle/>
          <a:p>
            <a:pPr algn="l">
              <a:lnSpc>
                <a:spcPts val="14400"/>
              </a:lnSpc>
            </a:pPr>
            <a:r>
              <a:rPr lang="en-US" b="true" sz="12000" spc="480">
                <a:solidFill>
                  <a:srgbClr val="100F0D"/>
                </a:solidFill>
                <a:latin typeface="Open Sauce Bold"/>
                <a:ea typeface="Open Sauce Bold"/>
                <a:cs typeface="Open Sauce Bold"/>
                <a:sym typeface="Open Sauce Bold"/>
              </a:rPr>
              <a:t>ANALYSIS OF</a:t>
            </a:r>
          </a:p>
        </p:txBody>
      </p:sp>
      <p:sp>
        <p:nvSpPr>
          <p:cNvPr name="TextBox 10" id="10"/>
          <p:cNvSpPr txBox="true"/>
          <p:nvPr/>
        </p:nvSpPr>
        <p:spPr>
          <a:xfrm rot="0">
            <a:off x="4215624" y="4898231"/>
            <a:ext cx="10935055" cy="2295525"/>
          </a:xfrm>
          <a:prstGeom prst="rect">
            <a:avLst/>
          </a:prstGeom>
        </p:spPr>
        <p:txBody>
          <a:bodyPr anchor="t" rtlCol="false" tIns="0" lIns="0" bIns="0" rIns="0">
            <a:spAutoFit/>
          </a:bodyPr>
          <a:lstStyle/>
          <a:p>
            <a:pPr algn="ctr">
              <a:lnSpc>
                <a:spcPts val="6000"/>
              </a:lnSpc>
            </a:pPr>
            <a:r>
              <a:rPr lang="en-US" sz="4999" spc="199">
                <a:solidFill>
                  <a:srgbClr val="100F0D"/>
                </a:solidFill>
                <a:latin typeface="Open Sauce"/>
                <a:ea typeface="Open Sauce"/>
                <a:cs typeface="Open Sauce"/>
                <a:sym typeface="Open Sauce"/>
              </a:rPr>
              <a:t>CONSUMER PREFERENCES AND TRENDS FOR FOUNDATION AT SEPHORA </a:t>
            </a:r>
          </a:p>
        </p:txBody>
      </p:sp>
      <p:sp>
        <p:nvSpPr>
          <p:cNvPr name="Freeform 11" id="11"/>
          <p:cNvSpPr/>
          <p:nvPr/>
        </p:nvSpPr>
        <p:spPr>
          <a:xfrm flipH="false" flipV="false" rot="0">
            <a:off x="1259874" y="1154951"/>
            <a:ext cx="273654" cy="300719"/>
          </a:xfrm>
          <a:custGeom>
            <a:avLst/>
            <a:gdLst/>
            <a:ahLst/>
            <a:cxnLst/>
            <a:rect r="r" b="b" t="t" l="l"/>
            <a:pathLst>
              <a:path h="300719" w="273654">
                <a:moveTo>
                  <a:pt x="0" y="0"/>
                </a:moveTo>
                <a:lnTo>
                  <a:pt x="273654" y="0"/>
                </a:lnTo>
                <a:lnTo>
                  <a:pt x="273654" y="300719"/>
                </a:lnTo>
                <a:lnTo>
                  <a:pt x="0" y="300719"/>
                </a:lnTo>
                <a:lnTo>
                  <a:pt x="0" y="0"/>
                </a:lnTo>
                <a:close/>
              </a:path>
            </a:pathLst>
          </a:custGeom>
          <a:blipFill>
            <a:blip r:embed="rId13">
              <a:extLst>
                <a:ext uri="{96DAC541-7B7A-43D3-8B79-37D633B846F1}">
                  <asvg:svgBlip xmlns:asvg="http://schemas.microsoft.com/office/drawing/2016/SVG/main" r:embed="rId14"/>
                </a:ext>
              </a:extLst>
            </a:blip>
            <a:stretch>
              <a:fillRect l="0" t="-206" r="0" b="-206"/>
            </a:stretch>
          </a:blipFill>
        </p:spPr>
      </p:sp>
      <p:sp>
        <p:nvSpPr>
          <p:cNvPr name="TextBox 12" id="12"/>
          <p:cNvSpPr txBox="true"/>
          <p:nvPr/>
        </p:nvSpPr>
        <p:spPr>
          <a:xfrm rot="0">
            <a:off x="13017041" y="7358687"/>
            <a:ext cx="3276632" cy="1099185"/>
          </a:xfrm>
          <a:prstGeom prst="rect">
            <a:avLst/>
          </a:prstGeom>
        </p:spPr>
        <p:txBody>
          <a:bodyPr anchor="t" rtlCol="false" tIns="0" lIns="0" bIns="0" rIns="0">
            <a:spAutoFit/>
          </a:bodyPr>
          <a:lstStyle/>
          <a:p>
            <a:pPr algn="l">
              <a:lnSpc>
                <a:spcPts val="4184"/>
              </a:lnSpc>
            </a:pPr>
            <a:r>
              <a:rPr lang="en-US" sz="2699" b="true">
                <a:solidFill>
                  <a:srgbClr val="100F0D"/>
                </a:solidFill>
                <a:latin typeface="Open Sauce Bold"/>
                <a:ea typeface="Open Sauce Bold"/>
                <a:cs typeface="Open Sauce Bold"/>
                <a:sym typeface="Open Sauce Bold"/>
              </a:rPr>
              <a:t>ASHLEY DOAN  </a:t>
            </a:r>
          </a:p>
          <a:p>
            <a:pPr algn="l">
              <a:lnSpc>
                <a:spcPts val="4184"/>
              </a:lnSpc>
            </a:pPr>
            <a:r>
              <a:rPr lang="en-US" sz="2699" b="true">
                <a:solidFill>
                  <a:srgbClr val="100F0D"/>
                </a:solidFill>
                <a:latin typeface="Open Sauce Bold"/>
                <a:ea typeface="Open Sauce Bold"/>
                <a:cs typeface="Open Sauce Bold"/>
                <a:sym typeface="Open Sauce Bold"/>
              </a:rPr>
              <a:t>SELENE NGUYEN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35516" y="-27646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5602656" y="4129978"/>
            <a:ext cx="7126807" cy="5017272"/>
            <a:chOff x="0" y="0"/>
            <a:chExt cx="9502409" cy="6689696"/>
          </a:xfrm>
        </p:grpSpPr>
        <p:sp>
          <p:nvSpPr>
            <p:cNvPr name="Freeform 9" id="9"/>
            <p:cNvSpPr/>
            <p:nvPr/>
          </p:nvSpPr>
          <p:spPr>
            <a:xfrm flipH="false" flipV="false" rot="0">
              <a:off x="0" y="0"/>
              <a:ext cx="9502394" cy="6689725"/>
            </a:xfrm>
            <a:custGeom>
              <a:avLst/>
              <a:gdLst/>
              <a:ahLst/>
              <a:cxnLst/>
              <a:rect r="r" b="b" t="t" l="l"/>
              <a:pathLst>
                <a:path h="6689725" w="9502394">
                  <a:moveTo>
                    <a:pt x="0" y="0"/>
                  </a:moveTo>
                  <a:lnTo>
                    <a:pt x="9502394" y="0"/>
                  </a:lnTo>
                  <a:lnTo>
                    <a:pt x="9502394" y="6689725"/>
                  </a:lnTo>
                  <a:lnTo>
                    <a:pt x="0" y="6689725"/>
                  </a:lnTo>
                  <a:lnTo>
                    <a:pt x="0" y="0"/>
                  </a:lnTo>
                  <a:close/>
                </a:path>
              </a:pathLst>
            </a:custGeom>
            <a:blipFill>
              <a:blip r:embed="rId11"/>
              <a:stretch>
                <a:fillRect l="0" t="0" r="0" b="0"/>
              </a:stretch>
            </a:blipFill>
          </p:spPr>
        </p:sp>
      </p:grpSp>
      <p:sp>
        <p:nvSpPr>
          <p:cNvPr name="TextBox 10" id="10"/>
          <p:cNvSpPr txBox="true"/>
          <p:nvPr/>
        </p:nvSpPr>
        <p:spPr>
          <a:xfrm rot="0">
            <a:off x="3052916" y="1393765"/>
            <a:ext cx="12182167" cy="2457450"/>
          </a:xfrm>
          <a:prstGeom prst="rect">
            <a:avLst/>
          </a:prstGeom>
        </p:spPr>
        <p:txBody>
          <a:bodyPr anchor="t" rtlCol="false" tIns="0" lIns="0" bIns="0" rIns="0">
            <a:spAutoFit/>
          </a:bodyPr>
          <a:lstStyle/>
          <a:p>
            <a:pPr algn="ctr">
              <a:lnSpc>
                <a:spcPts val="9600"/>
              </a:lnSpc>
            </a:pPr>
            <a:r>
              <a:rPr lang="en-US" b="true" sz="8000" spc="88">
                <a:solidFill>
                  <a:srgbClr val="100F0D"/>
                </a:solidFill>
                <a:latin typeface="Open Sauce Bold"/>
                <a:ea typeface="Open Sauce Bold"/>
                <a:cs typeface="Open Sauce Bold"/>
                <a:sym typeface="Open Sauce Bold"/>
              </a:rPr>
              <a:t>TOP 10 BRANDS WITH MOST PRODUCTS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828733" y="3566825"/>
            <a:ext cx="3153351" cy="3153351"/>
          </a:xfrm>
          <a:custGeom>
            <a:avLst/>
            <a:gdLst/>
            <a:ahLst/>
            <a:cxnLst/>
            <a:rect r="r" b="b" t="t" l="l"/>
            <a:pathLst>
              <a:path h="3153351" w="3153351">
                <a:moveTo>
                  <a:pt x="0" y="0"/>
                </a:moveTo>
                <a:lnTo>
                  <a:pt x="3153351" y="0"/>
                </a:lnTo>
                <a:lnTo>
                  <a:pt x="3153351" y="3153351"/>
                </a:lnTo>
                <a:lnTo>
                  <a:pt x="0" y="3153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935846" y="6141056"/>
            <a:ext cx="3153351" cy="3153351"/>
          </a:xfrm>
          <a:custGeom>
            <a:avLst/>
            <a:gdLst/>
            <a:ahLst/>
            <a:cxnLst/>
            <a:rect r="r" b="b" t="t" l="l"/>
            <a:pathLst>
              <a:path h="3153351" w="3153351">
                <a:moveTo>
                  <a:pt x="0" y="0"/>
                </a:moveTo>
                <a:lnTo>
                  <a:pt x="3153351" y="0"/>
                </a:lnTo>
                <a:lnTo>
                  <a:pt x="3153351" y="3153351"/>
                </a:lnTo>
                <a:lnTo>
                  <a:pt x="0" y="3153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28700" y="2235016"/>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88173" y="1433842"/>
            <a:ext cx="7733544" cy="6885380"/>
          </a:xfrm>
          <a:custGeom>
            <a:avLst/>
            <a:gdLst/>
            <a:ahLst/>
            <a:cxnLst/>
            <a:rect r="r" b="b" t="t" l="l"/>
            <a:pathLst>
              <a:path h="6885380" w="7733544">
                <a:moveTo>
                  <a:pt x="0" y="0"/>
                </a:moveTo>
                <a:lnTo>
                  <a:pt x="7733543" y="0"/>
                </a:lnTo>
                <a:lnTo>
                  <a:pt x="7733543" y="6885380"/>
                </a:lnTo>
                <a:lnTo>
                  <a:pt x="0" y="68853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1" id="11"/>
          <p:cNvGrpSpPr/>
          <p:nvPr/>
        </p:nvGrpSpPr>
        <p:grpSpPr>
          <a:xfrm rot="0">
            <a:off x="12267516" y="5143500"/>
            <a:ext cx="5606091" cy="920149"/>
            <a:chOff x="0" y="0"/>
            <a:chExt cx="7474788" cy="1226865"/>
          </a:xfrm>
        </p:grpSpPr>
        <p:sp>
          <p:nvSpPr>
            <p:cNvPr name="Freeform 12" id="12"/>
            <p:cNvSpPr/>
            <p:nvPr/>
          </p:nvSpPr>
          <p:spPr>
            <a:xfrm flipH="false" flipV="false" rot="0">
              <a:off x="0" y="0"/>
              <a:ext cx="7474839" cy="1226820"/>
            </a:xfrm>
            <a:custGeom>
              <a:avLst/>
              <a:gdLst/>
              <a:ahLst/>
              <a:cxnLst/>
              <a:rect r="r" b="b" t="t" l="l"/>
              <a:pathLst>
                <a:path h="1226820" w="7474839">
                  <a:moveTo>
                    <a:pt x="0" y="0"/>
                  </a:moveTo>
                  <a:lnTo>
                    <a:pt x="7474839" y="0"/>
                  </a:lnTo>
                  <a:lnTo>
                    <a:pt x="7474839" y="1226820"/>
                  </a:lnTo>
                  <a:lnTo>
                    <a:pt x="0" y="1226820"/>
                  </a:lnTo>
                  <a:lnTo>
                    <a:pt x="0" y="0"/>
                  </a:lnTo>
                  <a:close/>
                </a:path>
              </a:pathLst>
            </a:custGeom>
            <a:blipFill>
              <a:blip r:embed="rId15"/>
              <a:stretch>
                <a:fillRect l="0" t="0" r="0" b="-3"/>
              </a:stretch>
            </a:blipFill>
          </p:spPr>
        </p:sp>
      </p:grpSp>
      <p:grpSp>
        <p:nvGrpSpPr>
          <p:cNvPr name="Group 13" id="13"/>
          <p:cNvGrpSpPr/>
          <p:nvPr/>
        </p:nvGrpSpPr>
        <p:grpSpPr>
          <a:xfrm rot="0">
            <a:off x="11489936" y="7712652"/>
            <a:ext cx="5592771" cy="653924"/>
            <a:chOff x="0" y="0"/>
            <a:chExt cx="7457028" cy="871899"/>
          </a:xfrm>
        </p:grpSpPr>
        <p:sp>
          <p:nvSpPr>
            <p:cNvPr name="Freeform 14" id="14"/>
            <p:cNvSpPr/>
            <p:nvPr/>
          </p:nvSpPr>
          <p:spPr>
            <a:xfrm flipH="false" flipV="false" rot="0">
              <a:off x="0" y="0"/>
              <a:ext cx="7457059" cy="871855"/>
            </a:xfrm>
            <a:custGeom>
              <a:avLst/>
              <a:gdLst/>
              <a:ahLst/>
              <a:cxnLst/>
              <a:rect r="r" b="b" t="t" l="l"/>
              <a:pathLst>
                <a:path h="871855" w="7457059">
                  <a:moveTo>
                    <a:pt x="0" y="0"/>
                  </a:moveTo>
                  <a:lnTo>
                    <a:pt x="7457059" y="0"/>
                  </a:lnTo>
                  <a:lnTo>
                    <a:pt x="7457059" y="871855"/>
                  </a:lnTo>
                  <a:lnTo>
                    <a:pt x="0" y="871855"/>
                  </a:lnTo>
                  <a:lnTo>
                    <a:pt x="0" y="0"/>
                  </a:lnTo>
                  <a:close/>
                </a:path>
              </a:pathLst>
            </a:custGeom>
            <a:blipFill>
              <a:blip r:embed="rId16"/>
              <a:stretch>
                <a:fillRect l="0" t="0" r="0" b="-5"/>
              </a:stretch>
            </a:blipFill>
          </p:spPr>
        </p:sp>
      </p:grpSp>
      <p:sp>
        <p:nvSpPr>
          <p:cNvPr name="Freeform 15" id="15"/>
          <p:cNvSpPr/>
          <p:nvPr/>
        </p:nvSpPr>
        <p:spPr>
          <a:xfrm flipH="false" flipV="false" rot="0">
            <a:off x="11489936" y="2235016"/>
            <a:ext cx="5830110" cy="1228302"/>
          </a:xfrm>
          <a:custGeom>
            <a:avLst/>
            <a:gdLst/>
            <a:ahLst/>
            <a:cxnLst/>
            <a:rect r="r" b="b" t="t" l="l"/>
            <a:pathLst>
              <a:path h="1228302" w="5830110">
                <a:moveTo>
                  <a:pt x="0" y="0"/>
                </a:moveTo>
                <a:lnTo>
                  <a:pt x="5830110" y="0"/>
                </a:lnTo>
                <a:lnTo>
                  <a:pt x="5830110" y="1228302"/>
                </a:lnTo>
                <a:lnTo>
                  <a:pt x="0" y="1228302"/>
                </a:lnTo>
                <a:lnTo>
                  <a:pt x="0" y="0"/>
                </a:lnTo>
                <a:close/>
              </a:path>
            </a:pathLst>
          </a:custGeom>
          <a:blipFill>
            <a:blip r:embed="rId17"/>
            <a:stretch>
              <a:fillRect l="0" t="0" r="0" b="0"/>
            </a:stretch>
          </a:blipFill>
        </p:spPr>
      </p:sp>
      <p:sp>
        <p:nvSpPr>
          <p:cNvPr name="TextBox 16" id="16"/>
          <p:cNvSpPr txBox="true"/>
          <p:nvPr/>
        </p:nvSpPr>
        <p:spPr>
          <a:xfrm rot="0">
            <a:off x="8969491" y="2235218"/>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01.</a:t>
            </a:r>
          </a:p>
        </p:txBody>
      </p:sp>
      <p:sp>
        <p:nvSpPr>
          <p:cNvPr name="TextBox 17" id="17"/>
          <p:cNvSpPr txBox="true"/>
          <p:nvPr/>
        </p:nvSpPr>
        <p:spPr>
          <a:xfrm rot="0">
            <a:off x="9862378" y="4809450"/>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02.</a:t>
            </a:r>
          </a:p>
        </p:txBody>
      </p:sp>
      <p:sp>
        <p:nvSpPr>
          <p:cNvPr name="TextBox 18" id="18"/>
          <p:cNvSpPr txBox="true"/>
          <p:nvPr/>
        </p:nvSpPr>
        <p:spPr>
          <a:xfrm rot="0">
            <a:off x="8969491" y="7383681"/>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03.</a:t>
            </a:r>
          </a:p>
        </p:txBody>
      </p:sp>
      <p:sp>
        <p:nvSpPr>
          <p:cNvPr name="TextBox 19" id="19"/>
          <p:cNvSpPr txBox="true"/>
          <p:nvPr/>
        </p:nvSpPr>
        <p:spPr>
          <a:xfrm rot="0">
            <a:off x="11489936" y="1655224"/>
            <a:ext cx="5769364"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isLimitedEdition</a:t>
            </a:r>
          </a:p>
        </p:txBody>
      </p:sp>
      <p:sp>
        <p:nvSpPr>
          <p:cNvPr name="TextBox 20" id="20"/>
          <p:cNvSpPr txBox="true"/>
          <p:nvPr/>
        </p:nvSpPr>
        <p:spPr>
          <a:xfrm rot="0">
            <a:off x="11489936" y="7027487"/>
            <a:ext cx="6383671"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isNatural, isOrganic, &amp; isSponsored</a:t>
            </a:r>
          </a:p>
        </p:txBody>
      </p:sp>
      <p:sp>
        <p:nvSpPr>
          <p:cNvPr name="TextBox 21" id="21"/>
          <p:cNvSpPr txBox="true"/>
          <p:nvPr/>
        </p:nvSpPr>
        <p:spPr>
          <a:xfrm rot="0">
            <a:off x="1028700" y="3800207"/>
            <a:ext cx="6160944" cy="2171700"/>
          </a:xfrm>
          <a:prstGeom prst="rect">
            <a:avLst/>
          </a:prstGeom>
        </p:spPr>
        <p:txBody>
          <a:bodyPr anchor="t" rtlCol="false" tIns="0" lIns="0" bIns="0" rIns="0">
            <a:spAutoFit/>
          </a:bodyPr>
          <a:lstStyle/>
          <a:p>
            <a:pPr algn="l">
              <a:lnSpc>
                <a:spcPts val="8640"/>
              </a:lnSpc>
            </a:pPr>
            <a:r>
              <a:rPr lang="en-US" b="true" sz="7200" spc="78">
                <a:solidFill>
                  <a:srgbClr val="100F0D"/>
                </a:solidFill>
                <a:latin typeface="Open Sauce Bold"/>
                <a:ea typeface="Open Sauce Bold"/>
                <a:cs typeface="Open Sauce Bold"/>
                <a:sym typeface="Open Sauce Bold"/>
              </a:rPr>
              <a:t>OTHER VARIABLES</a:t>
            </a:r>
          </a:p>
        </p:txBody>
      </p:sp>
      <p:sp>
        <p:nvSpPr>
          <p:cNvPr name="TextBox 22" id="22"/>
          <p:cNvSpPr txBox="true"/>
          <p:nvPr/>
        </p:nvSpPr>
        <p:spPr>
          <a:xfrm rot="0">
            <a:off x="12267516" y="4457750"/>
            <a:ext cx="5769364"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isSephoraExclusive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235516" y="-27646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5078086" y="2993287"/>
            <a:ext cx="8131828" cy="6493656"/>
            <a:chOff x="0" y="0"/>
            <a:chExt cx="10842437" cy="8658208"/>
          </a:xfrm>
        </p:grpSpPr>
        <p:sp>
          <p:nvSpPr>
            <p:cNvPr name="Freeform 9" id="9"/>
            <p:cNvSpPr/>
            <p:nvPr/>
          </p:nvSpPr>
          <p:spPr>
            <a:xfrm flipH="false" flipV="false" rot="0">
              <a:off x="0" y="0"/>
              <a:ext cx="10842498" cy="8658225"/>
            </a:xfrm>
            <a:custGeom>
              <a:avLst/>
              <a:gdLst/>
              <a:ahLst/>
              <a:cxnLst/>
              <a:rect r="r" b="b" t="t" l="l"/>
              <a:pathLst>
                <a:path h="8658225" w="10842498">
                  <a:moveTo>
                    <a:pt x="0" y="0"/>
                  </a:moveTo>
                  <a:lnTo>
                    <a:pt x="10842498" y="0"/>
                  </a:lnTo>
                  <a:lnTo>
                    <a:pt x="10842498" y="8658225"/>
                  </a:lnTo>
                  <a:lnTo>
                    <a:pt x="0" y="8658225"/>
                  </a:lnTo>
                  <a:lnTo>
                    <a:pt x="0" y="0"/>
                  </a:lnTo>
                  <a:close/>
                </a:path>
              </a:pathLst>
            </a:custGeom>
            <a:blipFill>
              <a:blip r:embed="rId11"/>
              <a:stretch>
                <a:fillRect l="-10" t="0" r="-9" b="0"/>
              </a:stretch>
            </a:blipFill>
          </p:spPr>
        </p:sp>
      </p:grpSp>
      <p:sp>
        <p:nvSpPr>
          <p:cNvPr name="TextBox 10" id="10"/>
          <p:cNvSpPr txBox="true"/>
          <p:nvPr/>
        </p:nvSpPr>
        <p:spPr>
          <a:xfrm rot="0">
            <a:off x="4881095" y="1276463"/>
            <a:ext cx="8525811" cy="1219200"/>
          </a:xfrm>
          <a:prstGeom prst="rect">
            <a:avLst/>
          </a:prstGeom>
        </p:spPr>
        <p:txBody>
          <a:bodyPr anchor="t" rtlCol="false" tIns="0" lIns="0" bIns="0" rIns="0">
            <a:spAutoFit/>
          </a:bodyPr>
          <a:lstStyle/>
          <a:p>
            <a:pPr algn="ctr">
              <a:lnSpc>
                <a:spcPts val="9600"/>
              </a:lnSpc>
            </a:pPr>
            <a:r>
              <a:rPr lang="en-US" b="true" sz="8000" spc="88">
                <a:solidFill>
                  <a:srgbClr val="100F0D"/>
                </a:solidFill>
                <a:latin typeface="Open Sauce Bold"/>
                <a:ea typeface="Open Sauce Bold"/>
                <a:cs typeface="Open Sauce Bold"/>
                <a:sym typeface="Open Sauce Bold"/>
              </a:rPr>
              <a:t>HEATMAP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11776022" y="5429638"/>
            <a:ext cx="10471326" cy="9080979"/>
          </a:xfrm>
          <a:custGeom>
            <a:avLst/>
            <a:gdLst/>
            <a:ahLst/>
            <a:cxnLst/>
            <a:rect r="r" b="b" t="t" l="l"/>
            <a:pathLst>
              <a:path h="9080979" w="10471326">
                <a:moveTo>
                  <a:pt x="0" y="0"/>
                </a:moveTo>
                <a:lnTo>
                  <a:pt x="10471326" y="0"/>
                </a:lnTo>
                <a:lnTo>
                  <a:pt x="10471326" y="9080979"/>
                </a:lnTo>
                <a:lnTo>
                  <a:pt x="0" y="90809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0" y="297818"/>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612477" y="3958829"/>
            <a:ext cx="2510715" cy="2504438"/>
            <a:chOff x="0" y="0"/>
            <a:chExt cx="3347620" cy="3339251"/>
          </a:xfrm>
        </p:grpSpPr>
        <p:sp>
          <p:nvSpPr>
            <p:cNvPr name="Freeform 10" id="10"/>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3"/>
              <a:stretch>
                <a:fillRect l="0" t="-41" r="0" b="-42"/>
              </a:stretch>
            </a:blipFill>
          </p:spPr>
        </p:sp>
      </p:grpSp>
      <p:sp>
        <p:nvSpPr>
          <p:cNvPr name="TextBox 11" id="11"/>
          <p:cNvSpPr txBox="true"/>
          <p:nvPr/>
        </p:nvSpPr>
        <p:spPr>
          <a:xfrm rot="0">
            <a:off x="1189737" y="6711624"/>
            <a:ext cx="3685394" cy="2114767"/>
          </a:xfrm>
          <a:prstGeom prst="rect">
            <a:avLst/>
          </a:prstGeom>
        </p:spPr>
        <p:txBody>
          <a:bodyPr anchor="t" rtlCol="false" tIns="0" lIns="0" bIns="0" rIns="0">
            <a:spAutoFit/>
          </a:bodyPr>
          <a:lstStyle/>
          <a:p>
            <a:pPr algn="ctr">
              <a:lnSpc>
                <a:spcPts val="3861"/>
              </a:lnSpc>
            </a:pPr>
            <a:r>
              <a:rPr lang="en-US" sz="2799" spc="27">
                <a:solidFill>
                  <a:srgbClr val="100F0D"/>
                </a:solidFill>
                <a:latin typeface="Open Sauce"/>
                <a:ea typeface="Open Sauce"/>
                <a:cs typeface="Open Sauce"/>
                <a:sym typeface="Open Sauce"/>
              </a:rPr>
              <a:t>Drop outliers in the target variable Price.</a:t>
            </a:r>
          </a:p>
          <a:p>
            <a:pPr algn="ctr">
              <a:lnSpc>
                <a:spcPts val="3035"/>
              </a:lnSpc>
            </a:pPr>
            <a:r>
              <a:rPr lang="en-US" sz="2199" spc="23">
                <a:solidFill>
                  <a:srgbClr val="100F0D"/>
                </a:solidFill>
                <a:latin typeface="Open Sauce"/>
                <a:ea typeface="Open Sauce"/>
                <a:cs typeface="Open Sauce"/>
                <a:sym typeface="Open Sauce"/>
              </a:rPr>
              <a:t>(just dropped values &gt;100 as opposed to using IQR method)</a:t>
            </a:r>
          </a:p>
        </p:txBody>
      </p:sp>
      <p:sp>
        <p:nvSpPr>
          <p:cNvPr name="TextBox 12" id="12"/>
          <p:cNvSpPr txBox="true"/>
          <p:nvPr/>
        </p:nvSpPr>
        <p:spPr>
          <a:xfrm rot="0">
            <a:off x="6480826" y="6711624"/>
            <a:ext cx="5224919" cy="1450568"/>
          </a:xfrm>
          <a:prstGeom prst="rect">
            <a:avLst/>
          </a:prstGeom>
        </p:spPr>
        <p:txBody>
          <a:bodyPr anchor="t" rtlCol="false" tIns="0" lIns="0" bIns="0" rIns="0">
            <a:spAutoFit/>
          </a:bodyPr>
          <a:lstStyle/>
          <a:p>
            <a:pPr algn="ctr">
              <a:lnSpc>
                <a:spcPts val="3863"/>
              </a:lnSpc>
            </a:pPr>
            <a:r>
              <a:rPr lang="en-US" sz="2799" spc="30">
                <a:solidFill>
                  <a:srgbClr val="100F0D"/>
                </a:solidFill>
                <a:latin typeface="Open Sauce"/>
                <a:ea typeface="Open Sauce"/>
                <a:cs typeface="Open Sauce"/>
                <a:sym typeface="Open Sauce"/>
              </a:rPr>
              <a:t>Drop Variables with only one distinct value (isNatural, isOrganic, isSponsored)</a:t>
            </a:r>
          </a:p>
        </p:txBody>
      </p:sp>
      <p:sp>
        <p:nvSpPr>
          <p:cNvPr name="TextBox 13" id="13"/>
          <p:cNvSpPr txBox="true"/>
          <p:nvPr/>
        </p:nvSpPr>
        <p:spPr>
          <a:xfrm rot="0">
            <a:off x="2285575" y="4977686"/>
            <a:ext cx="1136800"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01.</a:t>
            </a:r>
          </a:p>
        </p:txBody>
      </p:sp>
      <p:grpSp>
        <p:nvGrpSpPr>
          <p:cNvPr name="Group 14" id="14"/>
          <p:cNvGrpSpPr/>
          <p:nvPr/>
        </p:nvGrpSpPr>
        <p:grpSpPr>
          <a:xfrm rot="0">
            <a:off x="7837912" y="3996929"/>
            <a:ext cx="2510747" cy="2504438"/>
            <a:chOff x="0" y="0"/>
            <a:chExt cx="3347663" cy="3339251"/>
          </a:xfrm>
        </p:grpSpPr>
        <p:sp>
          <p:nvSpPr>
            <p:cNvPr name="Freeform 15" id="15"/>
            <p:cNvSpPr/>
            <p:nvPr/>
          </p:nvSpPr>
          <p:spPr>
            <a:xfrm flipH="false" flipV="false" rot="0">
              <a:off x="0" y="0"/>
              <a:ext cx="3347720" cy="3339211"/>
            </a:xfrm>
            <a:custGeom>
              <a:avLst/>
              <a:gdLst/>
              <a:ahLst/>
              <a:cxnLst/>
              <a:rect r="r" b="b" t="t" l="l"/>
              <a:pathLst>
                <a:path h="3339211" w="3347720">
                  <a:moveTo>
                    <a:pt x="0" y="0"/>
                  </a:moveTo>
                  <a:lnTo>
                    <a:pt x="3347720" y="0"/>
                  </a:lnTo>
                  <a:lnTo>
                    <a:pt x="3347720" y="3339211"/>
                  </a:lnTo>
                  <a:lnTo>
                    <a:pt x="0" y="3339211"/>
                  </a:lnTo>
                  <a:lnTo>
                    <a:pt x="0" y="0"/>
                  </a:lnTo>
                  <a:close/>
                </a:path>
              </a:pathLst>
            </a:custGeom>
            <a:blipFill>
              <a:blip r:embed="rId14"/>
              <a:stretch>
                <a:fillRect l="0" t="-41" r="1" b="-43"/>
              </a:stretch>
            </a:blipFill>
          </p:spPr>
        </p:sp>
      </p:grpSp>
      <p:sp>
        <p:nvSpPr>
          <p:cNvPr name="TextBox 16" id="16"/>
          <p:cNvSpPr txBox="true"/>
          <p:nvPr/>
        </p:nvSpPr>
        <p:spPr>
          <a:xfrm rot="0">
            <a:off x="8524885" y="4977686"/>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02.</a:t>
            </a:r>
          </a:p>
        </p:txBody>
      </p:sp>
      <p:grpSp>
        <p:nvGrpSpPr>
          <p:cNvPr name="Group 17" id="17"/>
          <p:cNvGrpSpPr/>
          <p:nvPr/>
        </p:nvGrpSpPr>
        <p:grpSpPr>
          <a:xfrm rot="0">
            <a:off x="13311439" y="3891281"/>
            <a:ext cx="2510715" cy="2504438"/>
            <a:chOff x="0" y="0"/>
            <a:chExt cx="3347620" cy="3339251"/>
          </a:xfrm>
        </p:grpSpPr>
        <p:sp>
          <p:nvSpPr>
            <p:cNvPr name="Freeform 18" id="18"/>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3"/>
              <a:stretch>
                <a:fillRect l="0" t="-41" r="0" b="-42"/>
              </a:stretch>
            </a:blipFill>
          </p:spPr>
        </p:sp>
      </p:grpSp>
      <p:sp>
        <p:nvSpPr>
          <p:cNvPr name="TextBox 19" id="19"/>
          <p:cNvSpPr txBox="true"/>
          <p:nvPr/>
        </p:nvSpPr>
        <p:spPr>
          <a:xfrm rot="0">
            <a:off x="13998396" y="4872038"/>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03.</a:t>
            </a:r>
          </a:p>
        </p:txBody>
      </p:sp>
      <p:sp>
        <p:nvSpPr>
          <p:cNvPr name="Freeform 20" id="20"/>
          <p:cNvSpPr/>
          <p:nvPr/>
        </p:nvSpPr>
        <p:spPr>
          <a:xfrm flipH="false" flipV="false" rot="0">
            <a:off x="13746162" y="4016479"/>
            <a:ext cx="7334768" cy="10483641"/>
          </a:xfrm>
          <a:custGeom>
            <a:avLst/>
            <a:gdLst/>
            <a:ahLst/>
            <a:cxnLst/>
            <a:rect r="r" b="b" t="t" l="l"/>
            <a:pathLst>
              <a:path h="10483641" w="7334768">
                <a:moveTo>
                  <a:pt x="0" y="0"/>
                </a:moveTo>
                <a:lnTo>
                  <a:pt x="7334768" y="0"/>
                </a:lnTo>
                <a:lnTo>
                  <a:pt x="7334768" y="10483641"/>
                </a:lnTo>
                <a:lnTo>
                  <a:pt x="0" y="104836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1" id="21"/>
          <p:cNvSpPr txBox="true"/>
          <p:nvPr/>
        </p:nvSpPr>
        <p:spPr>
          <a:xfrm rot="0">
            <a:off x="1414272" y="1983012"/>
            <a:ext cx="8414857" cy="1085850"/>
          </a:xfrm>
          <a:prstGeom prst="rect">
            <a:avLst/>
          </a:prstGeom>
        </p:spPr>
        <p:txBody>
          <a:bodyPr anchor="t" rtlCol="false" tIns="0" lIns="0" bIns="0" rIns="0">
            <a:spAutoFit/>
          </a:bodyPr>
          <a:lstStyle/>
          <a:p>
            <a:pPr algn="l">
              <a:lnSpc>
                <a:spcPts val="8640"/>
              </a:lnSpc>
            </a:pPr>
            <a:r>
              <a:rPr lang="en-US" b="true" sz="7200" spc="78">
                <a:solidFill>
                  <a:srgbClr val="100F0D"/>
                </a:solidFill>
                <a:latin typeface="Open Sauce Bold"/>
                <a:ea typeface="Open Sauce Bold"/>
                <a:cs typeface="Open Sauce Bold"/>
                <a:sym typeface="Open Sauce Bold"/>
              </a:rPr>
              <a:t>Data preparation</a:t>
            </a:r>
          </a:p>
        </p:txBody>
      </p:sp>
      <p:sp>
        <p:nvSpPr>
          <p:cNvPr name="TextBox 22" id="22"/>
          <p:cNvSpPr txBox="true"/>
          <p:nvPr/>
        </p:nvSpPr>
        <p:spPr>
          <a:xfrm rot="0">
            <a:off x="12188627" y="6711624"/>
            <a:ext cx="5224919" cy="1838542"/>
          </a:xfrm>
          <a:prstGeom prst="rect">
            <a:avLst/>
          </a:prstGeom>
        </p:spPr>
        <p:txBody>
          <a:bodyPr anchor="t" rtlCol="false" tIns="0" lIns="0" bIns="0" rIns="0">
            <a:spAutoFit/>
          </a:bodyPr>
          <a:lstStyle/>
          <a:p>
            <a:pPr algn="ctr">
              <a:lnSpc>
                <a:spcPts val="3861"/>
              </a:lnSpc>
            </a:pPr>
            <a:r>
              <a:rPr lang="en-US" sz="2799" spc="27">
                <a:solidFill>
                  <a:srgbClr val="100F0D"/>
                </a:solidFill>
                <a:latin typeface="Open Sauce"/>
                <a:ea typeface="Open Sauce"/>
                <a:cs typeface="Open Sauce"/>
                <a:sym typeface="Open Sauce"/>
              </a:rPr>
              <a:t>Perform one-hot encoding on categorical variables (Brand_Name, Product_Name)</a:t>
            </a:r>
          </a:p>
          <a:p>
            <a:pPr algn="ctr">
              <a:lnSpc>
                <a:spcPts val="3035"/>
              </a:lnSpc>
            </a:pPr>
            <a:r>
              <a:rPr lang="en-US" sz="2199" spc="23">
                <a:solidFill>
                  <a:srgbClr val="100F0D"/>
                </a:solidFill>
                <a:latin typeface="Open Sauce"/>
                <a:ea typeface="Open Sauce"/>
                <a:cs typeface="Open Sauce"/>
                <a:sym typeface="Open Sauce"/>
              </a:rPr>
              <a:t>(convert into numerical format)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439179" y="180221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510281" y="1404185"/>
            <a:ext cx="7958400" cy="6306385"/>
          </a:xfrm>
          <a:custGeom>
            <a:avLst/>
            <a:gdLst/>
            <a:ahLst/>
            <a:cxnLst/>
            <a:rect r="r" b="b" t="t" l="l"/>
            <a:pathLst>
              <a:path h="6306385" w="7958400">
                <a:moveTo>
                  <a:pt x="0" y="0"/>
                </a:moveTo>
                <a:lnTo>
                  <a:pt x="7958401" y="0"/>
                </a:lnTo>
                <a:lnTo>
                  <a:pt x="7958401" y="6306384"/>
                </a:lnTo>
                <a:lnTo>
                  <a:pt x="0" y="63063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63070" y="644125"/>
            <a:ext cx="8990331" cy="9404520"/>
          </a:xfrm>
          <a:custGeom>
            <a:avLst/>
            <a:gdLst/>
            <a:ahLst/>
            <a:cxnLst/>
            <a:rect r="r" b="b" t="t" l="l"/>
            <a:pathLst>
              <a:path h="9404520" w="8990331">
                <a:moveTo>
                  <a:pt x="0" y="0"/>
                </a:moveTo>
                <a:lnTo>
                  <a:pt x="8990331" y="0"/>
                </a:lnTo>
                <a:lnTo>
                  <a:pt x="8990331" y="9404520"/>
                </a:lnTo>
                <a:lnTo>
                  <a:pt x="0" y="9404520"/>
                </a:lnTo>
                <a:lnTo>
                  <a:pt x="0" y="0"/>
                </a:lnTo>
                <a:close/>
              </a:path>
            </a:pathLst>
          </a:custGeom>
          <a:blipFill>
            <a:blip r:embed="rId13"/>
            <a:stretch>
              <a:fillRect l="0" t="0" r="0" b="0"/>
            </a:stretch>
          </a:blipFill>
        </p:spPr>
      </p:sp>
      <p:sp>
        <p:nvSpPr>
          <p:cNvPr name="TextBox 10" id="10"/>
          <p:cNvSpPr txBox="true"/>
          <p:nvPr/>
        </p:nvSpPr>
        <p:spPr>
          <a:xfrm rot="0">
            <a:off x="10777426" y="3233402"/>
            <a:ext cx="5769364" cy="2638425"/>
          </a:xfrm>
          <a:prstGeom prst="rect">
            <a:avLst/>
          </a:prstGeom>
        </p:spPr>
        <p:txBody>
          <a:bodyPr anchor="t" rtlCol="false" tIns="0" lIns="0" bIns="0" rIns="0">
            <a:spAutoFit/>
          </a:bodyPr>
          <a:lstStyle/>
          <a:p>
            <a:pPr algn="l">
              <a:lnSpc>
                <a:spcPts val="6959"/>
              </a:lnSpc>
            </a:pPr>
            <a:r>
              <a:rPr lang="en-US" sz="5799" spc="57" b="true">
                <a:solidFill>
                  <a:srgbClr val="100F0D"/>
                </a:solidFill>
                <a:latin typeface="Open Sauce Bold"/>
                <a:ea typeface="Open Sauce Bold"/>
                <a:cs typeface="Open Sauce Bold"/>
                <a:sym typeface="Open Sauce Bold"/>
              </a:rPr>
              <a:t>Price Prediction</a:t>
            </a:r>
          </a:p>
          <a:p>
            <a:pPr algn="l">
              <a:lnSpc>
                <a:spcPts val="6960"/>
              </a:lnSpc>
            </a:pPr>
            <a:r>
              <a:rPr lang="en-US" b="true" sz="5800" spc="63">
                <a:solidFill>
                  <a:srgbClr val="100F0D"/>
                </a:solidFill>
                <a:latin typeface="Open Sauce Bold"/>
                <a:ea typeface="Open Sauce Bold"/>
                <a:cs typeface="Open Sauce Bold"/>
                <a:sym typeface="Open Sauce Bold"/>
              </a:rPr>
              <a:t>Model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2022" y="267416"/>
            <a:ext cx="5216400" cy="5216400"/>
          </a:xfrm>
          <a:custGeom>
            <a:avLst/>
            <a:gdLst/>
            <a:ahLst/>
            <a:cxnLst/>
            <a:rect r="r" b="b" t="t" l="l"/>
            <a:pathLst>
              <a:path h="5216400" w="5216400">
                <a:moveTo>
                  <a:pt x="0" y="0"/>
                </a:moveTo>
                <a:lnTo>
                  <a:pt x="5216400" y="0"/>
                </a:lnTo>
                <a:lnTo>
                  <a:pt x="5216400" y="5216400"/>
                </a:lnTo>
                <a:lnTo>
                  <a:pt x="0" y="5216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44457" y="-3227249"/>
            <a:ext cx="6002449" cy="8122603"/>
          </a:xfrm>
          <a:custGeom>
            <a:avLst/>
            <a:gdLst/>
            <a:ahLst/>
            <a:cxnLst/>
            <a:rect r="r" b="b" t="t" l="l"/>
            <a:pathLst>
              <a:path h="8122603" w="6002449">
                <a:moveTo>
                  <a:pt x="0" y="0"/>
                </a:moveTo>
                <a:lnTo>
                  <a:pt x="6002448" y="0"/>
                </a:lnTo>
                <a:lnTo>
                  <a:pt x="6002448" y="8122603"/>
                </a:lnTo>
                <a:lnTo>
                  <a:pt x="0" y="81226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070987" y="-3415522"/>
            <a:ext cx="8117544" cy="6719793"/>
          </a:xfrm>
          <a:custGeom>
            <a:avLst/>
            <a:gdLst/>
            <a:ahLst/>
            <a:cxnLst/>
            <a:rect r="r" b="b" t="t" l="l"/>
            <a:pathLst>
              <a:path h="6719793" w="8117544">
                <a:moveTo>
                  <a:pt x="0" y="0"/>
                </a:moveTo>
                <a:lnTo>
                  <a:pt x="8117544" y="0"/>
                </a:lnTo>
                <a:lnTo>
                  <a:pt x="8117544" y="6719793"/>
                </a:lnTo>
                <a:lnTo>
                  <a:pt x="0" y="67197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336572" y="2062566"/>
            <a:ext cx="8832599" cy="6842500"/>
          </a:xfrm>
          <a:custGeom>
            <a:avLst/>
            <a:gdLst/>
            <a:ahLst/>
            <a:cxnLst/>
            <a:rect r="r" b="b" t="t" l="l"/>
            <a:pathLst>
              <a:path h="6842500" w="8832599">
                <a:moveTo>
                  <a:pt x="0" y="0"/>
                </a:moveTo>
                <a:lnTo>
                  <a:pt x="8832599" y="0"/>
                </a:lnTo>
                <a:lnTo>
                  <a:pt x="8832599" y="6842500"/>
                </a:lnTo>
                <a:lnTo>
                  <a:pt x="0" y="6842500"/>
                </a:lnTo>
                <a:lnTo>
                  <a:pt x="0" y="0"/>
                </a:lnTo>
                <a:close/>
              </a:path>
            </a:pathLst>
          </a:custGeom>
          <a:blipFill>
            <a:blip r:embed="rId13"/>
            <a:stretch>
              <a:fillRect l="0" t="0" r="0" b="0"/>
            </a:stretch>
          </a:blipFill>
        </p:spPr>
      </p:sp>
      <p:sp>
        <p:nvSpPr>
          <p:cNvPr name="TextBox 10" id="10"/>
          <p:cNvSpPr txBox="true"/>
          <p:nvPr/>
        </p:nvSpPr>
        <p:spPr>
          <a:xfrm rot="0">
            <a:off x="10565033" y="1995891"/>
            <a:ext cx="7119491" cy="7256133"/>
          </a:xfrm>
          <a:prstGeom prst="rect">
            <a:avLst/>
          </a:prstGeom>
        </p:spPr>
        <p:txBody>
          <a:bodyPr anchor="t" rtlCol="false" tIns="0" lIns="0" bIns="0" rIns="0">
            <a:spAutoFit/>
          </a:bodyPr>
          <a:lstStyle/>
          <a:p>
            <a:pPr algn="l">
              <a:lnSpc>
                <a:spcPts val="3392"/>
              </a:lnSpc>
            </a:pPr>
            <a:r>
              <a:rPr lang="en-US" sz="2189" b="true">
                <a:solidFill>
                  <a:srgbClr val="100F0D"/>
                </a:solidFill>
                <a:latin typeface="Open Sauce Bold"/>
                <a:ea typeface="Open Sauce Bold"/>
                <a:cs typeface="Open Sauce Bold"/>
                <a:sym typeface="Open Sauce Bold"/>
              </a:rPr>
              <a:t>Most important features:</a:t>
            </a:r>
          </a:p>
          <a:p>
            <a:pPr algn="l" marL="472819" indent="-236410" lvl="1">
              <a:lnSpc>
                <a:spcPts val="3392"/>
              </a:lnSpc>
              <a:buFont typeface="Arial"/>
              <a:buChar char="•"/>
            </a:pPr>
            <a:r>
              <a:rPr lang="en-US" sz="2189">
                <a:solidFill>
                  <a:srgbClr val="100F0D"/>
                </a:solidFill>
                <a:latin typeface="Open Sauce"/>
                <a:ea typeface="Open Sauce"/>
                <a:cs typeface="Open Sauce"/>
                <a:sym typeface="Open Sauce"/>
              </a:rPr>
              <a:t>Rating</a:t>
            </a:r>
          </a:p>
          <a:p>
            <a:pPr algn="l" marL="472819" indent="-236410" lvl="1">
              <a:lnSpc>
                <a:spcPts val="3392"/>
              </a:lnSpc>
              <a:buFont typeface="Arial"/>
              <a:buChar char="•"/>
            </a:pPr>
            <a:r>
              <a:rPr lang="en-US" sz="2189">
                <a:solidFill>
                  <a:srgbClr val="100F0D"/>
                </a:solidFill>
                <a:latin typeface="Open Sauce"/>
                <a:ea typeface="Open Sauce"/>
                <a:cs typeface="Open Sauce"/>
                <a:sym typeface="Open Sauce"/>
              </a:rPr>
              <a:t>Brand_Name</a:t>
            </a:r>
          </a:p>
          <a:p>
            <a:pPr algn="l" marL="472819" indent="-236410" lvl="1">
              <a:lnSpc>
                <a:spcPts val="3392"/>
              </a:lnSpc>
              <a:buFont typeface="Arial"/>
              <a:buChar char="•"/>
            </a:pPr>
            <a:r>
              <a:rPr lang="en-US" sz="2189">
                <a:solidFill>
                  <a:srgbClr val="100F0D"/>
                </a:solidFill>
                <a:latin typeface="Open Sauce"/>
                <a:ea typeface="Open Sauce"/>
                <a:cs typeface="Open Sauce"/>
                <a:sym typeface="Open Sauce"/>
              </a:rPr>
              <a:t>Review</a:t>
            </a:r>
          </a:p>
          <a:p>
            <a:pPr algn="l">
              <a:lnSpc>
                <a:spcPts val="3392"/>
              </a:lnSpc>
            </a:pPr>
          </a:p>
          <a:p>
            <a:pPr algn="l">
              <a:lnSpc>
                <a:spcPts val="3392"/>
              </a:lnSpc>
            </a:pPr>
            <a:r>
              <a:rPr lang="en-US" sz="2189" b="true">
                <a:solidFill>
                  <a:srgbClr val="100F0D"/>
                </a:solidFill>
                <a:latin typeface="Open Sauce Bold"/>
                <a:ea typeface="Open Sauce Bold"/>
                <a:cs typeface="Open Sauce Bold"/>
                <a:sym typeface="Open Sauce Bold"/>
              </a:rPr>
              <a:t>Implications:</a:t>
            </a:r>
          </a:p>
          <a:p>
            <a:pPr algn="l" marL="472819" indent="-236410" lvl="1">
              <a:lnSpc>
                <a:spcPts val="3392"/>
              </a:lnSpc>
              <a:buFont typeface="Arial"/>
              <a:buChar char="•"/>
            </a:pPr>
            <a:r>
              <a:rPr lang="en-US" sz="2189">
                <a:solidFill>
                  <a:srgbClr val="100F0D"/>
                </a:solidFill>
                <a:latin typeface="Open Sauce"/>
                <a:ea typeface="Open Sauce"/>
                <a:cs typeface="Open Sauce"/>
                <a:sym typeface="Open Sauce"/>
              </a:rPr>
              <a:t>This findings align with our assumption about the relationship between </a:t>
            </a:r>
            <a:r>
              <a:rPr lang="en-US" b="true" sz="2189">
                <a:solidFill>
                  <a:srgbClr val="100F0D"/>
                </a:solidFill>
                <a:latin typeface="Open Sauce Bold"/>
                <a:ea typeface="Open Sauce Bold"/>
                <a:cs typeface="Open Sauce Bold"/>
                <a:sym typeface="Open Sauce Bold"/>
              </a:rPr>
              <a:t>brand image</a:t>
            </a:r>
            <a:r>
              <a:rPr lang="en-US" sz="2189">
                <a:solidFill>
                  <a:srgbClr val="100F0D"/>
                </a:solidFill>
                <a:latin typeface="Open Sauce"/>
                <a:ea typeface="Open Sauce"/>
                <a:cs typeface="Open Sauce"/>
                <a:sym typeface="Open Sauce"/>
              </a:rPr>
              <a:t> and a product pricing. Brands that are positioned as premium, along with good rating and reviews (reflecting positive perception of the brand and thus good brand image) are predicted to have high prices.</a:t>
            </a:r>
          </a:p>
          <a:p>
            <a:pPr algn="l" marL="472819" indent="-236410" lvl="1">
              <a:lnSpc>
                <a:spcPts val="3393"/>
              </a:lnSpc>
              <a:buFont typeface="Arial"/>
              <a:buChar char="•"/>
            </a:pPr>
            <a:r>
              <a:rPr lang="en-US" sz="2189">
                <a:solidFill>
                  <a:srgbClr val="100F0D"/>
                </a:solidFill>
                <a:latin typeface="Open Sauce"/>
                <a:ea typeface="Open Sauce"/>
                <a:cs typeface="Open Sauce"/>
                <a:sym typeface="Open Sauce"/>
              </a:rPr>
              <a:t>We are surprised that </a:t>
            </a:r>
            <a:r>
              <a:rPr lang="en-US" b="true" sz="2189">
                <a:solidFill>
                  <a:srgbClr val="100F0D"/>
                </a:solidFill>
                <a:latin typeface="Open Sauce Bold"/>
                <a:ea typeface="Open Sauce Bold"/>
                <a:cs typeface="Open Sauce Bold"/>
                <a:sym typeface="Open Sauce Bold"/>
              </a:rPr>
              <a:t>number of colors</a:t>
            </a:r>
            <a:r>
              <a:rPr lang="en-US" sz="2189">
                <a:solidFill>
                  <a:srgbClr val="100F0D"/>
                </a:solidFill>
                <a:latin typeface="Open Sauce"/>
                <a:ea typeface="Open Sauce"/>
                <a:cs typeface="Open Sauce"/>
                <a:sym typeface="Open Sauce"/>
              </a:rPr>
              <a:t> does not have a big impact on the pricing of a product, implying that a wider range of product shades (more inclusivity) is not reflected in high product value (in terms of pricing).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9688" y="-517789"/>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04012" y="399717"/>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4303" y="7455838"/>
            <a:ext cx="2358500" cy="2358500"/>
          </a:xfrm>
          <a:custGeom>
            <a:avLst/>
            <a:gdLst/>
            <a:ahLst/>
            <a:cxnLst/>
            <a:rect r="r" b="b" t="t" l="l"/>
            <a:pathLst>
              <a:path h="2358500" w="2358500">
                <a:moveTo>
                  <a:pt x="0" y="0"/>
                </a:moveTo>
                <a:lnTo>
                  <a:pt x="2358501" y="0"/>
                </a:lnTo>
                <a:lnTo>
                  <a:pt x="2358501" y="2358500"/>
                </a:lnTo>
                <a:lnTo>
                  <a:pt x="0" y="2358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064420" y="7455838"/>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454012" y="7455838"/>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038225" y="2451346"/>
            <a:ext cx="10913518" cy="6183743"/>
          </a:xfrm>
          <a:custGeom>
            <a:avLst/>
            <a:gdLst/>
            <a:ahLst/>
            <a:cxnLst/>
            <a:rect r="r" b="b" t="t" l="l"/>
            <a:pathLst>
              <a:path h="6183743" w="10913518">
                <a:moveTo>
                  <a:pt x="0" y="0"/>
                </a:moveTo>
                <a:lnTo>
                  <a:pt x="10913518" y="0"/>
                </a:lnTo>
                <a:lnTo>
                  <a:pt x="10913518" y="6183742"/>
                </a:lnTo>
                <a:lnTo>
                  <a:pt x="0" y="6183742"/>
                </a:lnTo>
                <a:lnTo>
                  <a:pt x="0" y="0"/>
                </a:lnTo>
                <a:close/>
              </a:path>
            </a:pathLst>
          </a:custGeom>
          <a:blipFill>
            <a:blip r:embed="rId14"/>
            <a:stretch>
              <a:fillRect l="0" t="0" r="0" b="0"/>
            </a:stretch>
          </a:blipFill>
        </p:spPr>
      </p:sp>
      <p:sp>
        <p:nvSpPr>
          <p:cNvPr name="TextBox 12" id="12"/>
          <p:cNvSpPr txBox="true"/>
          <p:nvPr/>
        </p:nvSpPr>
        <p:spPr>
          <a:xfrm rot="0">
            <a:off x="1028700" y="751664"/>
            <a:ext cx="11783812" cy="857250"/>
          </a:xfrm>
          <a:prstGeom prst="rect">
            <a:avLst/>
          </a:prstGeom>
        </p:spPr>
        <p:txBody>
          <a:bodyPr anchor="t" rtlCol="false" tIns="0" lIns="0" bIns="0" rIns="0">
            <a:spAutoFit/>
          </a:bodyPr>
          <a:lstStyle/>
          <a:p>
            <a:pPr algn="l">
              <a:lnSpc>
                <a:spcPts val="6720"/>
              </a:lnSpc>
            </a:pPr>
            <a:r>
              <a:rPr lang="en-US" b="true" sz="5600" spc="61">
                <a:solidFill>
                  <a:srgbClr val="100F0D"/>
                </a:solidFill>
                <a:latin typeface="Open Sauce Bold"/>
                <a:ea typeface="Open Sauce Bold"/>
                <a:cs typeface="Open Sauce Bold"/>
                <a:sym typeface="Open Sauce Bold"/>
              </a:rPr>
              <a:t>PRODUCT CLUSTERING</a:t>
            </a:r>
          </a:p>
        </p:txBody>
      </p:sp>
      <p:sp>
        <p:nvSpPr>
          <p:cNvPr name="TextBox 13" id="13"/>
          <p:cNvSpPr txBox="true"/>
          <p:nvPr/>
        </p:nvSpPr>
        <p:spPr>
          <a:xfrm rot="0">
            <a:off x="13334197" y="3475032"/>
            <a:ext cx="3925103" cy="4255758"/>
          </a:xfrm>
          <a:prstGeom prst="rect">
            <a:avLst/>
          </a:prstGeom>
        </p:spPr>
        <p:txBody>
          <a:bodyPr anchor="t" rtlCol="false" tIns="0" lIns="0" bIns="0" rIns="0">
            <a:spAutoFit/>
          </a:bodyPr>
          <a:lstStyle/>
          <a:p>
            <a:pPr algn="l">
              <a:lnSpc>
                <a:spcPts val="3392"/>
              </a:lnSpc>
            </a:pPr>
            <a:r>
              <a:rPr lang="en-US" sz="2189">
                <a:solidFill>
                  <a:srgbClr val="100F0D"/>
                </a:solidFill>
                <a:latin typeface="Open Sauce"/>
                <a:ea typeface="Open Sauce"/>
                <a:cs typeface="Open Sauce"/>
                <a:sym typeface="Open Sauce"/>
              </a:rPr>
              <a:t>The elbow method identifies the optimal number of clusters ('K') in K-means by plotting variance explained against cluster count and locating the point where the improvement sharply levels off.</a:t>
            </a:r>
          </a:p>
          <a:p>
            <a:pPr algn="l">
              <a:lnSpc>
                <a:spcPts val="3392"/>
              </a:lnSpc>
            </a:pPr>
          </a:p>
          <a:p>
            <a:pPr algn="l">
              <a:lnSpc>
                <a:spcPts val="3393"/>
              </a:lnSpc>
            </a:pPr>
            <a:r>
              <a:rPr lang="en-US" sz="2189">
                <a:solidFill>
                  <a:srgbClr val="100F0D"/>
                </a:solidFill>
                <a:latin typeface="Open Sauce"/>
                <a:ea typeface="Open Sauce"/>
                <a:cs typeface="Open Sauce"/>
                <a:sym typeface="Open Sauce"/>
              </a:rPr>
              <a:t>-&gt; 2 clusters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708861" y="1990077"/>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750573" y="1455870"/>
            <a:ext cx="7733544" cy="6885380"/>
          </a:xfrm>
          <a:custGeom>
            <a:avLst/>
            <a:gdLst/>
            <a:ahLst/>
            <a:cxnLst/>
            <a:rect r="r" b="b" t="t" l="l"/>
            <a:pathLst>
              <a:path h="6885380" w="7733544">
                <a:moveTo>
                  <a:pt x="0" y="0"/>
                </a:moveTo>
                <a:lnTo>
                  <a:pt x="7733544" y="0"/>
                </a:lnTo>
                <a:lnTo>
                  <a:pt x="7733544" y="6885381"/>
                </a:lnTo>
                <a:lnTo>
                  <a:pt x="0" y="6885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14350" y="446991"/>
            <a:ext cx="17259300" cy="17259300"/>
          </a:xfrm>
          <a:custGeom>
            <a:avLst/>
            <a:gdLst/>
            <a:ahLst/>
            <a:cxnLst/>
            <a:rect r="r" b="b" t="t" l="l"/>
            <a:pathLst>
              <a:path h="17259300" w="17259300">
                <a:moveTo>
                  <a:pt x="0" y="0"/>
                </a:moveTo>
                <a:lnTo>
                  <a:pt x="17259300" y="0"/>
                </a:lnTo>
                <a:lnTo>
                  <a:pt x="17259300" y="17259300"/>
                </a:lnTo>
                <a:lnTo>
                  <a:pt x="0" y="17259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14350" y="1700810"/>
            <a:ext cx="10488594" cy="6395501"/>
          </a:xfrm>
          <a:custGeom>
            <a:avLst/>
            <a:gdLst/>
            <a:ahLst/>
            <a:cxnLst/>
            <a:rect r="r" b="b" t="t" l="l"/>
            <a:pathLst>
              <a:path h="6395501" w="10488594">
                <a:moveTo>
                  <a:pt x="0" y="0"/>
                </a:moveTo>
                <a:lnTo>
                  <a:pt x="10488594" y="0"/>
                </a:lnTo>
                <a:lnTo>
                  <a:pt x="10488594" y="6395501"/>
                </a:lnTo>
                <a:lnTo>
                  <a:pt x="0" y="6395501"/>
                </a:lnTo>
                <a:lnTo>
                  <a:pt x="0" y="0"/>
                </a:lnTo>
                <a:close/>
              </a:path>
            </a:pathLst>
          </a:custGeom>
          <a:blipFill>
            <a:blip r:embed="rId14"/>
            <a:stretch>
              <a:fillRect l="-3279" t="0" r="-2649" b="0"/>
            </a:stretch>
          </a:blipFill>
        </p:spPr>
      </p:sp>
      <p:sp>
        <p:nvSpPr>
          <p:cNvPr name="TextBox 10" id="10"/>
          <p:cNvSpPr txBox="true"/>
          <p:nvPr/>
        </p:nvSpPr>
        <p:spPr>
          <a:xfrm rot="0">
            <a:off x="11550165" y="1589741"/>
            <a:ext cx="6134359" cy="6669368"/>
          </a:xfrm>
          <a:prstGeom prst="rect">
            <a:avLst/>
          </a:prstGeom>
        </p:spPr>
        <p:txBody>
          <a:bodyPr anchor="t" rtlCol="false" tIns="0" lIns="0" bIns="0" rIns="0">
            <a:spAutoFit/>
          </a:bodyPr>
          <a:lstStyle/>
          <a:p>
            <a:pPr algn="l">
              <a:lnSpc>
                <a:spcPts val="2927"/>
              </a:lnSpc>
            </a:pPr>
            <a:r>
              <a:rPr lang="en-US" sz="1889">
                <a:solidFill>
                  <a:srgbClr val="100F0D"/>
                </a:solidFill>
                <a:latin typeface="Open Sauce"/>
                <a:ea typeface="Open Sauce"/>
                <a:cs typeface="Open Sauce"/>
                <a:sym typeface="Open Sauce"/>
              </a:rPr>
              <a:t>Cluster 0 (blue):</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I</a:t>
            </a:r>
            <a:r>
              <a:rPr lang="en-US" sz="1889">
                <a:solidFill>
                  <a:srgbClr val="100F0D"/>
                </a:solidFill>
                <a:latin typeface="Open Sauce"/>
                <a:ea typeface="Open Sauce"/>
                <a:cs typeface="Open Sauce"/>
                <a:sym typeface="Open Sauce"/>
              </a:rPr>
              <a:t>ncludes products with a wider price range (from $23 up to $150).</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Most of these products have a low to moderate number of reviews (concentrated below ~5,000 reviews).</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A few outliers exist with very high prices but little to no reviews.</a:t>
            </a:r>
          </a:p>
          <a:p>
            <a:pPr algn="l">
              <a:lnSpc>
                <a:spcPts val="2927"/>
              </a:lnSpc>
            </a:pPr>
          </a:p>
          <a:p>
            <a:pPr algn="l">
              <a:lnSpc>
                <a:spcPts val="2927"/>
              </a:lnSpc>
            </a:pPr>
            <a:r>
              <a:rPr lang="en-US" sz="1889">
                <a:solidFill>
                  <a:srgbClr val="100F0D"/>
                </a:solidFill>
                <a:latin typeface="Open Sauce"/>
                <a:ea typeface="Open Sauce"/>
                <a:cs typeface="Open Sauce"/>
                <a:sym typeface="Open Sauce"/>
              </a:rPr>
              <a:t>Cluster 1 (green):</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Comprises products mostly in the lower price range (below ~$50).</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Many of these products have higher review counts, including products with over 15,000 reviews.</a:t>
            </a:r>
          </a:p>
          <a:p>
            <a:pPr algn="l" marL="408051" indent="-204025" lvl="1">
              <a:lnSpc>
                <a:spcPts val="2927"/>
              </a:lnSpc>
              <a:buFont typeface="Arial"/>
              <a:buChar char="•"/>
            </a:pPr>
            <a:r>
              <a:rPr lang="en-US" sz="1889">
                <a:solidFill>
                  <a:srgbClr val="100F0D"/>
                </a:solidFill>
                <a:latin typeface="Open Sauce"/>
                <a:ea typeface="Open Sauce"/>
                <a:cs typeface="Open Sauce"/>
                <a:sym typeface="Open Sauce"/>
              </a:rPr>
              <a:t>This cluster indicates popular products at a more affordable price point.</a:t>
            </a:r>
          </a:p>
          <a:p>
            <a:pPr algn="l">
              <a:lnSpc>
                <a:spcPts val="2928"/>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235516" y="-27646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6722" y="4653416"/>
            <a:ext cx="7976634" cy="3094760"/>
          </a:xfrm>
          <a:custGeom>
            <a:avLst/>
            <a:gdLst/>
            <a:ahLst/>
            <a:cxnLst/>
            <a:rect r="r" b="b" t="t" l="l"/>
            <a:pathLst>
              <a:path h="3094760" w="7976634">
                <a:moveTo>
                  <a:pt x="0" y="0"/>
                </a:moveTo>
                <a:lnTo>
                  <a:pt x="7976634" y="0"/>
                </a:lnTo>
                <a:lnTo>
                  <a:pt x="7976634" y="3094760"/>
                </a:lnTo>
                <a:lnTo>
                  <a:pt x="0" y="3094760"/>
                </a:lnTo>
                <a:lnTo>
                  <a:pt x="0" y="0"/>
                </a:lnTo>
                <a:close/>
              </a:path>
            </a:pathLst>
          </a:custGeom>
          <a:blipFill>
            <a:blip r:embed="rId12"/>
            <a:stretch>
              <a:fillRect l="0" t="0" r="0" b="0"/>
            </a:stretch>
          </a:blipFill>
        </p:spPr>
      </p:sp>
      <p:sp>
        <p:nvSpPr>
          <p:cNvPr name="Freeform 9" id="9"/>
          <p:cNvSpPr/>
          <p:nvPr/>
        </p:nvSpPr>
        <p:spPr>
          <a:xfrm flipH="false" flipV="false" rot="0">
            <a:off x="12725600" y="3976958"/>
            <a:ext cx="3128453" cy="1166542"/>
          </a:xfrm>
          <a:custGeom>
            <a:avLst/>
            <a:gdLst/>
            <a:ahLst/>
            <a:cxnLst/>
            <a:rect r="r" b="b" t="t" l="l"/>
            <a:pathLst>
              <a:path h="1166542" w="3128453">
                <a:moveTo>
                  <a:pt x="0" y="0"/>
                </a:moveTo>
                <a:lnTo>
                  <a:pt x="3128453" y="0"/>
                </a:lnTo>
                <a:lnTo>
                  <a:pt x="3128453" y="1166542"/>
                </a:lnTo>
                <a:lnTo>
                  <a:pt x="0" y="1166542"/>
                </a:lnTo>
                <a:lnTo>
                  <a:pt x="0" y="0"/>
                </a:lnTo>
                <a:close/>
              </a:path>
            </a:pathLst>
          </a:custGeom>
          <a:blipFill>
            <a:blip r:embed="rId13"/>
            <a:stretch>
              <a:fillRect l="0" t="0" r="0" b="0"/>
            </a:stretch>
          </a:blipFill>
        </p:spPr>
      </p:sp>
      <p:sp>
        <p:nvSpPr>
          <p:cNvPr name="Freeform 10" id="10"/>
          <p:cNvSpPr/>
          <p:nvPr/>
        </p:nvSpPr>
        <p:spPr>
          <a:xfrm flipH="false" flipV="false" rot="0">
            <a:off x="1926722" y="8157751"/>
            <a:ext cx="7976634" cy="1750428"/>
          </a:xfrm>
          <a:custGeom>
            <a:avLst/>
            <a:gdLst/>
            <a:ahLst/>
            <a:cxnLst/>
            <a:rect r="r" b="b" t="t" l="l"/>
            <a:pathLst>
              <a:path h="1750428" w="7976634">
                <a:moveTo>
                  <a:pt x="0" y="0"/>
                </a:moveTo>
                <a:lnTo>
                  <a:pt x="7976634" y="0"/>
                </a:lnTo>
                <a:lnTo>
                  <a:pt x="7976634" y="1750428"/>
                </a:lnTo>
                <a:lnTo>
                  <a:pt x="0" y="1750428"/>
                </a:lnTo>
                <a:lnTo>
                  <a:pt x="0" y="0"/>
                </a:lnTo>
                <a:close/>
              </a:path>
            </a:pathLst>
          </a:custGeom>
          <a:blipFill>
            <a:blip r:embed="rId14"/>
            <a:stretch>
              <a:fillRect l="0" t="0" r="0" b="0"/>
            </a:stretch>
          </a:blipFill>
        </p:spPr>
      </p:sp>
      <p:sp>
        <p:nvSpPr>
          <p:cNvPr name="TextBox 11" id="11"/>
          <p:cNvSpPr txBox="true"/>
          <p:nvPr/>
        </p:nvSpPr>
        <p:spPr>
          <a:xfrm rot="0">
            <a:off x="3052916" y="1019175"/>
            <a:ext cx="12182167" cy="857250"/>
          </a:xfrm>
          <a:prstGeom prst="rect">
            <a:avLst/>
          </a:prstGeom>
        </p:spPr>
        <p:txBody>
          <a:bodyPr anchor="t" rtlCol="false" tIns="0" lIns="0" bIns="0" rIns="0">
            <a:spAutoFit/>
          </a:bodyPr>
          <a:lstStyle/>
          <a:p>
            <a:pPr algn="ctr">
              <a:lnSpc>
                <a:spcPts val="6720"/>
              </a:lnSpc>
            </a:pPr>
            <a:r>
              <a:rPr lang="en-US" b="true" sz="5600" spc="61">
                <a:solidFill>
                  <a:srgbClr val="100F0D"/>
                </a:solidFill>
                <a:latin typeface="Open Sauce Bold"/>
                <a:ea typeface="Open Sauce Bold"/>
                <a:cs typeface="Open Sauce Bold"/>
                <a:sym typeface="Open Sauce Bold"/>
              </a:rPr>
              <a:t>POPULARITY CLASSIFICATION</a:t>
            </a:r>
          </a:p>
        </p:txBody>
      </p:sp>
      <p:sp>
        <p:nvSpPr>
          <p:cNvPr name="TextBox 12" id="12"/>
          <p:cNvSpPr txBox="true"/>
          <p:nvPr/>
        </p:nvSpPr>
        <p:spPr>
          <a:xfrm rot="0">
            <a:off x="2878108" y="2212497"/>
            <a:ext cx="12575902" cy="2440920"/>
          </a:xfrm>
          <a:prstGeom prst="rect">
            <a:avLst/>
          </a:prstGeom>
        </p:spPr>
        <p:txBody>
          <a:bodyPr anchor="t" rtlCol="false" tIns="0" lIns="0" bIns="0" rIns="0">
            <a:spAutoFit/>
          </a:bodyPr>
          <a:lstStyle/>
          <a:p>
            <a:pPr algn="l">
              <a:lnSpc>
                <a:spcPts val="3237"/>
              </a:lnSpc>
            </a:pPr>
            <a:r>
              <a:rPr lang="en-US" sz="2089">
                <a:solidFill>
                  <a:srgbClr val="100F0D"/>
                </a:solidFill>
                <a:latin typeface="Open Sauce"/>
                <a:ea typeface="Open Sauce"/>
                <a:cs typeface="Open Sauce"/>
                <a:sym typeface="Open Sauce"/>
              </a:rPr>
              <a:t>Create a binary target variable (isPopular: 1 means "Popular" and 0 means "Not Popular") based on:</a:t>
            </a:r>
          </a:p>
          <a:p>
            <a:pPr algn="l" marL="451230" indent="-225615" lvl="1">
              <a:lnSpc>
                <a:spcPts val="3237"/>
              </a:lnSpc>
              <a:buFont typeface="Arial"/>
              <a:buChar char="•"/>
            </a:pPr>
            <a:r>
              <a:rPr lang="en-US" sz="2089">
                <a:solidFill>
                  <a:srgbClr val="100F0D"/>
                </a:solidFill>
                <a:latin typeface="Open Sauce"/>
                <a:ea typeface="Open Sauce"/>
                <a:cs typeface="Open Sauce"/>
                <a:sym typeface="Open Sauce"/>
              </a:rPr>
              <a:t>Reviews &gt; 2255.0 (75th percentile)</a:t>
            </a:r>
          </a:p>
          <a:p>
            <a:pPr algn="l" marL="451230" indent="-225615" lvl="1">
              <a:lnSpc>
                <a:spcPts val="3237"/>
              </a:lnSpc>
              <a:buFont typeface="Arial"/>
              <a:buChar char="•"/>
            </a:pPr>
            <a:r>
              <a:rPr lang="en-US" sz="2089">
                <a:solidFill>
                  <a:srgbClr val="100F0D"/>
                </a:solidFill>
                <a:latin typeface="Open Sauce"/>
                <a:ea typeface="Open Sauce"/>
                <a:cs typeface="Open Sauce"/>
                <a:sym typeface="Open Sauce"/>
              </a:rPr>
              <a:t>Rating &gt;= 4.352475 (75th percentile)</a:t>
            </a:r>
          </a:p>
          <a:p>
            <a:pPr algn="l">
              <a:lnSpc>
                <a:spcPts val="3237"/>
              </a:lnSpc>
            </a:pPr>
            <a:r>
              <a:rPr lang="en-US" sz="2089">
                <a:solidFill>
                  <a:srgbClr val="100F0D"/>
                </a:solidFill>
                <a:latin typeface="Open Sauce"/>
                <a:ea typeface="Open Sauce"/>
                <a:cs typeface="Open Sauce"/>
                <a:sym typeface="Open Sauce"/>
              </a:rPr>
              <a:t>Model: Random Forest Classifier for its simplicity and robustness.</a:t>
            </a:r>
          </a:p>
          <a:p>
            <a:pPr algn="l">
              <a:lnSpc>
                <a:spcPts val="3237"/>
              </a:lnSpc>
            </a:pPr>
            <a:r>
              <a:rPr lang="en-US" sz="2089">
                <a:solidFill>
                  <a:srgbClr val="100F0D"/>
                </a:solidFill>
                <a:latin typeface="Open Sauce"/>
                <a:ea typeface="Open Sauce"/>
                <a:cs typeface="Open Sauce"/>
                <a:sym typeface="Open Sauce"/>
              </a:rPr>
              <a:t>80% for training and 20% for testing</a:t>
            </a:r>
          </a:p>
          <a:p>
            <a:pPr algn="l">
              <a:lnSpc>
                <a:spcPts val="3238"/>
              </a:lnSpc>
            </a:pPr>
          </a:p>
        </p:txBody>
      </p:sp>
      <p:sp>
        <p:nvSpPr>
          <p:cNvPr name="TextBox 13" id="13"/>
          <p:cNvSpPr txBox="true"/>
          <p:nvPr/>
        </p:nvSpPr>
        <p:spPr>
          <a:xfrm rot="0">
            <a:off x="10855858" y="5464299"/>
            <a:ext cx="6867936" cy="3669645"/>
          </a:xfrm>
          <a:prstGeom prst="rect">
            <a:avLst/>
          </a:prstGeom>
        </p:spPr>
        <p:txBody>
          <a:bodyPr anchor="t" rtlCol="false" tIns="0" lIns="0" bIns="0" rIns="0">
            <a:spAutoFit/>
          </a:bodyPr>
          <a:lstStyle/>
          <a:p>
            <a:pPr algn="l">
              <a:lnSpc>
                <a:spcPts val="3237"/>
              </a:lnSpc>
            </a:pPr>
            <a:r>
              <a:rPr lang="en-US" sz="2089">
                <a:solidFill>
                  <a:srgbClr val="100F0D"/>
                </a:solidFill>
                <a:latin typeface="Open Sauce"/>
                <a:ea typeface="Open Sauce"/>
                <a:cs typeface="Open Sauce"/>
                <a:sym typeface="Open Sauce"/>
              </a:rPr>
              <a:t>The model achieves a very high accuracy of 96%.</a:t>
            </a:r>
          </a:p>
          <a:p>
            <a:pPr algn="l">
              <a:lnSpc>
                <a:spcPts val="3237"/>
              </a:lnSpc>
            </a:pPr>
          </a:p>
          <a:p>
            <a:pPr algn="l">
              <a:lnSpc>
                <a:spcPts val="3237"/>
              </a:lnSpc>
            </a:pPr>
            <a:r>
              <a:rPr lang="en-US" sz="2089">
                <a:solidFill>
                  <a:srgbClr val="100F0D"/>
                </a:solidFill>
                <a:latin typeface="Open Sauce"/>
                <a:ea typeface="Open Sauce"/>
                <a:cs typeface="Open Sauce"/>
                <a:sym typeface="Open Sauce"/>
              </a:rPr>
              <a:t>Reviews is the most influential feature, followed by Rating, Num_Colors, and Price.</a:t>
            </a:r>
          </a:p>
          <a:p>
            <a:pPr algn="l">
              <a:lnSpc>
                <a:spcPts val="3237"/>
              </a:lnSpc>
            </a:pPr>
          </a:p>
          <a:p>
            <a:pPr algn="l">
              <a:lnSpc>
                <a:spcPts val="3237"/>
              </a:lnSpc>
            </a:pPr>
            <a:r>
              <a:rPr lang="en-US" sz="2089">
                <a:solidFill>
                  <a:srgbClr val="100F0D"/>
                </a:solidFill>
                <a:latin typeface="Open Sauce"/>
                <a:ea typeface="Open Sauce"/>
                <a:cs typeface="Open Sauce"/>
                <a:sym typeface="Open Sauce"/>
              </a:rPr>
              <a:t>As I increase the thresholds for reviews and ratings, the accuracy of the model increases and can eventually reach 100%.</a:t>
            </a:r>
          </a:p>
          <a:p>
            <a:pPr algn="l">
              <a:lnSpc>
                <a:spcPts val="323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28639" y="54231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24916" y="992593"/>
            <a:ext cx="3153351" cy="3153351"/>
          </a:xfrm>
          <a:custGeom>
            <a:avLst/>
            <a:gdLst/>
            <a:ahLst/>
            <a:cxnLst/>
            <a:rect r="r" b="b" t="t" l="l"/>
            <a:pathLst>
              <a:path h="3153351" w="3153351">
                <a:moveTo>
                  <a:pt x="0" y="0"/>
                </a:moveTo>
                <a:lnTo>
                  <a:pt x="3153351" y="0"/>
                </a:lnTo>
                <a:lnTo>
                  <a:pt x="3153351" y="3153351"/>
                </a:lnTo>
                <a:lnTo>
                  <a:pt x="0" y="3153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8058561" y="2235218"/>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01.</a:t>
            </a:r>
          </a:p>
        </p:txBody>
      </p:sp>
      <p:sp>
        <p:nvSpPr>
          <p:cNvPr name="Freeform 9" id="9"/>
          <p:cNvSpPr/>
          <p:nvPr/>
        </p:nvSpPr>
        <p:spPr>
          <a:xfrm flipH="false" flipV="false" rot="0">
            <a:off x="7917803" y="3566825"/>
            <a:ext cx="3153351" cy="3153351"/>
          </a:xfrm>
          <a:custGeom>
            <a:avLst/>
            <a:gdLst/>
            <a:ahLst/>
            <a:cxnLst/>
            <a:rect r="r" b="b" t="t" l="l"/>
            <a:pathLst>
              <a:path h="3153351" w="3153351">
                <a:moveTo>
                  <a:pt x="0" y="0"/>
                </a:moveTo>
                <a:lnTo>
                  <a:pt x="3153351" y="0"/>
                </a:lnTo>
                <a:lnTo>
                  <a:pt x="3153351" y="3153351"/>
                </a:lnTo>
                <a:lnTo>
                  <a:pt x="0" y="3153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8951448" y="4809450"/>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02.</a:t>
            </a:r>
          </a:p>
        </p:txBody>
      </p:sp>
      <p:sp>
        <p:nvSpPr>
          <p:cNvPr name="Freeform 11" id="11"/>
          <p:cNvSpPr/>
          <p:nvPr/>
        </p:nvSpPr>
        <p:spPr>
          <a:xfrm flipH="false" flipV="false" rot="0">
            <a:off x="7024916" y="6141056"/>
            <a:ext cx="3153351" cy="3153351"/>
          </a:xfrm>
          <a:custGeom>
            <a:avLst/>
            <a:gdLst/>
            <a:ahLst/>
            <a:cxnLst/>
            <a:rect r="r" b="b" t="t" l="l"/>
            <a:pathLst>
              <a:path h="3153351" w="3153351">
                <a:moveTo>
                  <a:pt x="0" y="0"/>
                </a:moveTo>
                <a:lnTo>
                  <a:pt x="3153351" y="0"/>
                </a:lnTo>
                <a:lnTo>
                  <a:pt x="3153351" y="3153351"/>
                </a:lnTo>
                <a:lnTo>
                  <a:pt x="0" y="31533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8058561" y="7383681"/>
            <a:ext cx="1086061" cy="651434"/>
          </a:xfrm>
          <a:prstGeom prst="rect">
            <a:avLst/>
          </a:prstGeom>
        </p:spPr>
        <p:txBody>
          <a:bodyPr anchor="t" rtlCol="false" tIns="0" lIns="0" bIns="0" rIns="0">
            <a:spAutoFit/>
          </a:bodyPr>
          <a:lstStyle/>
          <a:p>
            <a:pPr algn="ctr">
              <a:lnSpc>
                <a:spcPts val="5013"/>
              </a:lnSpc>
            </a:pPr>
            <a:r>
              <a:rPr lang="en-US" b="true" sz="4177" spc="45">
                <a:solidFill>
                  <a:srgbClr val="100F0D"/>
                </a:solidFill>
                <a:latin typeface="Open Sauce Bold"/>
                <a:ea typeface="Open Sauce Bold"/>
                <a:cs typeface="Open Sauce Bold"/>
                <a:sym typeface="Open Sauce Bold"/>
              </a:rPr>
              <a:t>03.</a:t>
            </a:r>
          </a:p>
        </p:txBody>
      </p:sp>
      <p:sp>
        <p:nvSpPr>
          <p:cNvPr name="Freeform 13" id="13"/>
          <p:cNvSpPr/>
          <p:nvPr/>
        </p:nvSpPr>
        <p:spPr>
          <a:xfrm flipH="false" flipV="false" rot="0">
            <a:off x="1028700" y="2235016"/>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88173" y="1433842"/>
            <a:ext cx="7733544" cy="6885380"/>
          </a:xfrm>
          <a:custGeom>
            <a:avLst/>
            <a:gdLst/>
            <a:ahLst/>
            <a:cxnLst/>
            <a:rect r="r" b="b" t="t" l="l"/>
            <a:pathLst>
              <a:path h="6885380" w="7733544">
                <a:moveTo>
                  <a:pt x="0" y="0"/>
                </a:moveTo>
                <a:lnTo>
                  <a:pt x="7733543" y="0"/>
                </a:lnTo>
                <a:lnTo>
                  <a:pt x="7733543" y="6885380"/>
                </a:lnTo>
                <a:lnTo>
                  <a:pt x="0" y="68853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0490709" y="910627"/>
            <a:ext cx="5769364"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Brand and Pricing</a:t>
            </a:r>
          </a:p>
        </p:txBody>
      </p:sp>
      <p:sp>
        <p:nvSpPr>
          <p:cNvPr name="TextBox 16" id="16"/>
          <p:cNvSpPr txBox="true"/>
          <p:nvPr/>
        </p:nvSpPr>
        <p:spPr>
          <a:xfrm rot="0">
            <a:off x="10463936" y="7015451"/>
            <a:ext cx="6383671"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High-End Market</a:t>
            </a:r>
          </a:p>
        </p:txBody>
      </p:sp>
      <p:sp>
        <p:nvSpPr>
          <p:cNvPr name="TextBox 17" id="17"/>
          <p:cNvSpPr txBox="true"/>
          <p:nvPr/>
        </p:nvSpPr>
        <p:spPr>
          <a:xfrm rot="0">
            <a:off x="1028700" y="3781157"/>
            <a:ext cx="6160944" cy="1704975"/>
          </a:xfrm>
          <a:prstGeom prst="rect">
            <a:avLst/>
          </a:prstGeom>
        </p:spPr>
        <p:txBody>
          <a:bodyPr anchor="t" rtlCol="false" tIns="0" lIns="0" bIns="0" rIns="0">
            <a:spAutoFit/>
          </a:bodyPr>
          <a:lstStyle/>
          <a:p>
            <a:pPr algn="l">
              <a:lnSpc>
                <a:spcPts val="6720"/>
              </a:lnSpc>
            </a:pPr>
            <a:r>
              <a:rPr lang="en-US" sz="5600" spc="56" b="true">
                <a:solidFill>
                  <a:srgbClr val="100F0D"/>
                </a:solidFill>
                <a:latin typeface="Open Sauce Bold"/>
                <a:ea typeface="Open Sauce Bold"/>
                <a:cs typeface="Open Sauce Bold"/>
                <a:sym typeface="Open Sauce Bold"/>
              </a:rPr>
              <a:t>Implications For </a:t>
            </a:r>
          </a:p>
          <a:p>
            <a:pPr algn="l">
              <a:lnSpc>
                <a:spcPts val="6720"/>
              </a:lnSpc>
            </a:pPr>
            <a:r>
              <a:rPr lang="en-US" b="true" sz="5600" spc="61">
                <a:solidFill>
                  <a:srgbClr val="100F0D"/>
                </a:solidFill>
                <a:latin typeface="Open Sauce Bold"/>
                <a:ea typeface="Open Sauce Bold"/>
                <a:cs typeface="Open Sauce Bold"/>
                <a:sym typeface="Open Sauce Bold"/>
              </a:rPr>
              <a:t>Stakeholders</a:t>
            </a:r>
          </a:p>
        </p:txBody>
      </p:sp>
      <p:sp>
        <p:nvSpPr>
          <p:cNvPr name="TextBox 18" id="18"/>
          <p:cNvSpPr txBox="true"/>
          <p:nvPr/>
        </p:nvSpPr>
        <p:spPr>
          <a:xfrm rot="0">
            <a:off x="11201748" y="3831949"/>
            <a:ext cx="5769364"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Inclusivity and Pricing</a:t>
            </a:r>
          </a:p>
        </p:txBody>
      </p:sp>
      <p:sp>
        <p:nvSpPr>
          <p:cNvPr name="TextBox 19" id="19"/>
          <p:cNvSpPr txBox="true"/>
          <p:nvPr/>
        </p:nvSpPr>
        <p:spPr>
          <a:xfrm rot="0">
            <a:off x="10490709" y="1479665"/>
            <a:ext cx="7193686" cy="1683908"/>
          </a:xfrm>
          <a:prstGeom prst="rect">
            <a:avLst/>
          </a:prstGeom>
        </p:spPr>
        <p:txBody>
          <a:bodyPr anchor="t" rtlCol="false" tIns="0" lIns="0" bIns="0" rIns="0">
            <a:spAutoFit/>
          </a:bodyPr>
          <a:lstStyle/>
          <a:p>
            <a:pPr algn="l">
              <a:lnSpc>
                <a:spcPts val="3393"/>
              </a:lnSpc>
            </a:pPr>
            <a:r>
              <a:rPr lang="en-US" sz="2189">
                <a:solidFill>
                  <a:srgbClr val="100F0D"/>
                </a:solidFill>
                <a:latin typeface="Open Sauce"/>
                <a:ea typeface="Open Sauce"/>
                <a:cs typeface="Open Sauce"/>
                <a:sym typeface="Open Sauce"/>
              </a:rPr>
              <a:t>Positive reviews and strong brand names drive higher prices. Businesses should focus on enhancing brand reputation and customer satisfaction to support premium pricing.</a:t>
            </a:r>
          </a:p>
        </p:txBody>
      </p:sp>
      <p:sp>
        <p:nvSpPr>
          <p:cNvPr name="TextBox 20" id="20"/>
          <p:cNvSpPr txBox="true"/>
          <p:nvPr/>
        </p:nvSpPr>
        <p:spPr>
          <a:xfrm rot="0">
            <a:off x="11201748" y="4402789"/>
            <a:ext cx="6482647" cy="2112533"/>
          </a:xfrm>
          <a:prstGeom prst="rect">
            <a:avLst/>
          </a:prstGeom>
        </p:spPr>
        <p:txBody>
          <a:bodyPr anchor="t" rtlCol="false" tIns="0" lIns="0" bIns="0" rIns="0">
            <a:spAutoFit/>
          </a:bodyPr>
          <a:lstStyle/>
          <a:p>
            <a:pPr algn="l">
              <a:lnSpc>
                <a:spcPts val="3393"/>
              </a:lnSpc>
            </a:pPr>
            <a:r>
              <a:rPr lang="en-US" sz="2189">
                <a:solidFill>
                  <a:srgbClr val="100F0D"/>
                </a:solidFill>
                <a:latin typeface="Open Sauce"/>
                <a:ea typeface="Open Sauce"/>
                <a:cs typeface="Open Sauce"/>
                <a:sym typeface="Open Sauce"/>
              </a:rPr>
              <a:t>The number of colors doesn't significantly affect pricing, suggesting that offering more shades may not justify higher prices.  It doesn’t mean that brands should invest less in expanding color options.</a:t>
            </a:r>
          </a:p>
        </p:txBody>
      </p:sp>
      <p:sp>
        <p:nvSpPr>
          <p:cNvPr name="TextBox 21" id="21"/>
          <p:cNvSpPr txBox="true"/>
          <p:nvPr/>
        </p:nvSpPr>
        <p:spPr>
          <a:xfrm rot="0">
            <a:off x="10490709" y="7651056"/>
            <a:ext cx="5983458" cy="1683908"/>
          </a:xfrm>
          <a:prstGeom prst="rect">
            <a:avLst/>
          </a:prstGeom>
        </p:spPr>
        <p:txBody>
          <a:bodyPr anchor="t" rtlCol="false" tIns="0" lIns="0" bIns="0" rIns="0">
            <a:spAutoFit/>
          </a:bodyPr>
          <a:lstStyle/>
          <a:p>
            <a:pPr algn="l">
              <a:lnSpc>
                <a:spcPts val="3393"/>
              </a:lnSpc>
            </a:pPr>
            <a:r>
              <a:rPr lang="en-US" sz="2189">
                <a:solidFill>
                  <a:srgbClr val="100F0D"/>
                </a:solidFill>
                <a:latin typeface="Open Sauce"/>
                <a:ea typeface="Open Sauce"/>
                <a:cs typeface="Open Sauce"/>
                <a:sym typeface="Open Sauce"/>
              </a:rPr>
              <a:t>Premium products with fewer reviews cater to niche markets. Brands can target high-end consumers by focusing on exclusivity and quality rather than volume of reviews.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11776022" y="5429638"/>
            <a:ext cx="10471326" cy="9080979"/>
          </a:xfrm>
          <a:custGeom>
            <a:avLst/>
            <a:gdLst/>
            <a:ahLst/>
            <a:cxnLst/>
            <a:rect r="r" b="b" t="t" l="l"/>
            <a:pathLst>
              <a:path h="9080979" w="10471326">
                <a:moveTo>
                  <a:pt x="0" y="0"/>
                </a:moveTo>
                <a:lnTo>
                  <a:pt x="10471326" y="0"/>
                </a:lnTo>
                <a:lnTo>
                  <a:pt x="10471326" y="9080979"/>
                </a:lnTo>
                <a:lnTo>
                  <a:pt x="0" y="9080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0" y="297818"/>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612477" y="3958829"/>
            <a:ext cx="2510715" cy="2504438"/>
            <a:chOff x="0" y="0"/>
            <a:chExt cx="3347620" cy="3339251"/>
          </a:xfrm>
        </p:grpSpPr>
        <p:sp>
          <p:nvSpPr>
            <p:cNvPr name="Freeform 10" id="10"/>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4"/>
              <a:stretch>
                <a:fillRect l="0" t="-41" r="0" b="-42"/>
              </a:stretch>
            </a:blipFill>
          </p:spPr>
        </p:sp>
      </p:grpSp>
      <p:sp>
        <p:nvSpPr>
          <p:cNvPr name="TextBox 11" id="11"/>
          <p:cNvSpPr txBox="true"/>
          <p:nvPr/>
        </p:nvSpPr>
        <p:spPr>
          <a:xfrm rot="0">
            <a:off x="1011278" y="6740199"/>
            <a:ext cx="3685394" cy="1837563"/>
          </a:xfrm>
          <a:prstGeom prst="rect">
            <a:avLst/>
          </a:prstGeom>
        </p:spPr>
        <p:txBody>
          <a:bodyPr anchor="t" rtlCol="false" tIns="0" lIns="0" bIns="0" rIns="0">
            <a:spAutoFit/>
          </a:bodyPr>
          <a:lstStyle/>
          <a:p>
            <a:pPr algn="ctr">
              <a:lnSpc>
                <a:spcPts val="2925"/>
              </a:lnSpc>
            </a:pPr>
            <a:r>
              <a:rPr lang="en-US" sz="2120" spc="23">
                <a:solidFill>
                  <a:srgbClr val="100F0D"/>
                </a:solidFill>
                <a:latin typeface="Open Sauce"/>
                <a:ea typeface="Open Sauce"/>
                <a:cs typeface="Open Sauce"/>
                <a:sym typeface="Open Sauce"/>
              </a:rPr>
              <a:t>Inspect the network activity on sephora’s foundation product pages and identify the json file that contains product information.</a:t>
            </a:r>
          </a:p>
        </p:txBody>
      </p:sp>
      <p:sp>
        <p:nvSpPr>
          <p:cNvPr name="TextBox 12" id="12"/>
          <p:cNvSpPr txBox="true"/>
          <p:nvPr/>
        </p:nvSpPr>
        <p:spPr>
          <a:xfrm rot="0">
            <a:off x="7219676" y="6740199"/>
            <a:ext cx="3747220" cy="1094613"/>
          </a:xfrm>
          <a:prstGeom prst="rect">
            <a:avLst/>
          </a:prstGeom>
        </p:spPr>
        <p:txBody>
          <a:bodyPr anchor="t" rtlCol="false" tIns="0" lIns="0" bIns="0" rIns="0">
            <a:spAutoFit/>
          </a:bodyPr>
          <a:lstStyle/>
          <a:p>
            <a:pPr algn="ctr">
              <a:lnSpc>
                <a:spcPts val="2925"/>
              </a:lnSpc>
            </a:pPr>
            <a:r>
              <a:rPr lang="en-US" sz="2120" spc="23">
                <a:solidFill>
                  <a:srgbClr val="100F0D"/>
                </a:solidFill>
                <a:latin typeface="Open Sauce"/>
                <a:ea typeface="Open Sauce"/>
                <a:cs typeface="Open Sauce"/>
                <a:sym typeface="Open Sauce"/>
              </a:rPr>
              <a:t>Retrieve data from all 5 pages of foundation products using for loop</a:t>
            </a:r>
          </a:p>
        </p:txBody>
      </p:sp>
      <p:sp>
        <p:nvSpPr>
          <p:cNvPr name="TextBox 13" id="13"/>
          <p:cNvSpPr txBox="true"/>
          <p:nvPr/>
        </p:nvSpPr>
        <p:spPr>
          <a:xfrm rot="0">
            <a:off x="12837411" y="6740199"/>
            <a:ext cx="3458771" cy="1466088"/>
          </a:xfrm>
          <a:prstGeom prst="rect">
            <a:avLst/>
          </a:prstGeom>
        </p:spPr>
        <p:txBody>
          <a:bodyPr anchor="t" rtlCol="false" tIns="0" lIns="0" bIns="0" rIns="0">
            <a:spAutoFit/>
          </a:bodyPr>
          <a:lstStyle/>
          <a:p>
            <a:pPr algn="ctr">
              <a:lnSpc>
                <a:spcPts val="2925"/>
              </a:lnSpc>
            </a:pPr>
            <a:r>
              <a:rPr lang="en-US" sz="2120" spc="23">
                <a:solidFill>
                  <a:srgbClr val="100F0D"/>
                </a:solidFill>
                <a:latin typeface="Open Sauce"/>
                <a:ea typeface="Open Sauce"/>
                <a:cs typeface="Open Sauce"/>
                <a:sym typeface="Open Sauce"/>
              </a:rPr>
              <a:t>Convert the data into a dataframe with 11 variables and 262 observations.</a:t>
            </a:r>
          </a:p>
        </p:txBody>
      </p:sp>
      <p:sp>
        <p:nvSpPr>
          <p:cNvPr name="TextBox 14" id="14"/>
          <p:cNvSpPr txBox="true"/>
          <p:nvPr/>
        </p:nvSpPr>
        <p:spPr>
          <a:xfrm rot="0">
            <a:off x="2285575" y="4977686"/>
            <a:ext cx="1136800"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01.</a:t>
            </a:r>
          </a:p>
        </p:txBody>
      </p:sp>
      <p:grpSp>
        <p:nvGrpSpPr>
          <p:cNvPr name="Group 15" id="15"/>
          <p:cNvGrpSpPr/>
          <p:nvPr/>
        </p:nvGrpSpPr>
        <p:grpSpPr>
          <a:xfrm rot="0">
            <a:off x="7837912" y="3996929"/>
            <a:ext cx="2510747" cy="2504438"/>
            <a:chOff x="0" y="0"/>
            <a:chExt cx="3347663" cy="3339251"/>
          </a:xfrm>
        </p:grpSpPr>
        <p:sp>
          <p:nvSpPr>
            <p:cNvPr name="Freeform 16" id="16"/>
            <p:cNvSpPr/>
            <p:nvPr/>
          </p:nvSpPr>
          <p:spPr>
            <a:xfrm flipH="false" flipV="false" rot="0">
              <a:off x="0" y="0"/>
              <a:ext cx="3347720" cy="3339211"/>
            </a:xfrm>
            <a:custGeom>
              <a:avLst/>
              <a:gdLst/>
              <a:ahLst/>
              <a:cxnLst/>
              <a:rect r="r" b="b" t="t" l="l"/>
              <a:pathLst>
                <a:path h="3339211" w="3347720">
                  <a:moveTo>
                    <a:pt x="0" y="0"/>
                  </a:moveTo>
                  <a:lnTo>
                    <a:pt x="3347720" y="0"/>
                  </a:lnTo>
                  <a:lnTo>
                    <a:pt x="3347720" y="3339211"/>
                  </a:lnTo>
                  <a:lnTo>
                    <a:pt x="0" y="3339211"/>
                  </a:lnTo>
                  <a:lnTo>
                    <a:pt x="0" y="0"/>
                  </a:lnTo>
                  <a:close/>
                </a:path>
              </a:pathLst>
            </a:custGeom>
            <a:blipFill>
              <a:blip r:embed="rId15"/>
              <a:stretch>
                <a:fillRect l="0" t="-41" r="1" b="-43"/>
              </a:stretch>
            </a:blipFill>
          </p:spPr>
        </p:sp>
      </p:grpSp>
      <p:sp>
        <p:nvSpPr>
          <p:cNvPr name="TextBox 17" id="17"/>
          <p:cNvSpPr txBox="true"/>
          <p:nvPr/>
        </p:nvSpPr>
        <p:spPr>
          <a:xfrm rot="0">
            <a:off x="8524885" y="4977686"/>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02.</a:t>
            </a:r>
          </a:p>
        </p:txBody>
      </p:sp>
      <p:grpSp>
        <p:nvGrpSpPr>
          <p:cNvPr name="Group 18" id="18"/>
          <p:cNvGrpSpPr/>
          <p:nvPr/>
        </p:nvGrpSpPr>
        <p:grpSpPr>
          <a:xfrm rot="0">
            <a:off x="13311439" y="3891281"/>
            <a:ext cx="2510715" cy="2504438"/>
            <a:chOff x="0" y="0"/>
            <a:chExt cx="3347620" cy="3339251"/>
          </a:xfrm>
        </p:grpSpPr>
        <p:sp>
          <p:nvSpPr>
            <p:cNvPr name="Freeform 19" id="19"/>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4"/>
              <a:stretch>
                <a:fillRect l="0" t="-41" r="0" b="-42"/>
              </a:stretch>
            </a:blipFill>
          </p:spPr>
        </p:sp>
      </p:grpSp>
      <p:sp>
        <p:nvSpPr>
          <p:cNvPr name="TextBox 20" id="20"/>
          <p:cNvSpPr txBox="true"/>
          <p:nvPr/>
        </p:nvSpPr>
        <p:spPr>
          <a:xfrm rot="0">
            <a:off x="13998396" y="4872038"/>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03.</a:t>
            </a:r>
          </a:p>
        </p:txBody>
      </p:sp>
      <p:sp>
        <p:nvSpPr>
          <p:cNvPr name="Freeform 21" id="21"/>
          <p:cNvSpPr/>
          <p:nvPr/>
        </p:nvSpPr>
        <p:spPr>
          <a:xfrm flipH="false" flipV="false" rot="0">
            <a:off x="13746162" y="4016479"/>
            <a:ext cx="7334768" cy="10483641"/>
          </a:xfrm>
          <a:custGeom>
            <a:avLst/>
            <a:gdLst/>
            <a:ahLst/>
            <a:cxnLst/>
            <a:rect r="r" b="b" t="t" l="l"/>
            <a:pathLst>
              <a:path h="10483641" w="7334768">
                <a:moveTo>
                  <a:pt x="0" y="0"/>
                </a:moveTo>
                <a:lnTo>
                  <a:pt x="7334768" y="0"/>
                </a:lnTo>
                <a:lnTo>
                  <a:pt x="7334768" y="10483641"/>
                </a:lnTo>
                <a:lnTo>
                  <a:pt x="0" y="1048364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1421977" y="2206746"/>
            <a:ext cx="7751787" cy="1076325"/>
          </a:xfrm>
          <a:prstGeom prst="rect">
            <a:avLst/>
          </a:prstGeom>
        </p:spPr>
        <p:txBody>
          <a:bodyPr anchor="t" rtlCol="false" tIns="0" lIns="0" bIns="0" rIns="0">
            <a:spAutoFit/>
          </a:bodyPr>
          <a:lstStyle/>
          <a:p>
            <a:pPr algn="l">
              <a:lnSpc>
                <a:spcPts val="8640"/>
              </a:lnSpc>
            </a:pPr>
            <a:r>
              <a:rPr lang="en-US" b="true" sz="7200" spc="78">
                <a:solidFill>
                  <a:srgbClr val="100F0D"/>
                </a:solidFill>
                <a:latin typeface="Open Sauce Bold"/>
                <a:ea typeface="Open Sauce Bold"/>
                <a:cs typeface="Open Sauce Bold"/>
                <a:sym typeface="Open Sauce Bold"/>
              </a:rPr>
              <a:t>DATA RETRIVAL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11798395" y="5207313"/>
            <a:ext cx="10471326" cy="9080979"/>
          </a:xfrm>
          <a:custGeom>
            <a:avLst/>
            <a:gdLst/>
            <a:ahLst/>
            <a:cxnLst/>
            <a:rect r="r" b="b" t="t" l="l"/>
            <a:pathLst>
              <a:path h="9080979" w="10471326">
                <a:moveTo>
                  <a:pt x="0" y="0"/>
                </a:moveTo>
                <a:lnTo>
                  <a:pt x="10471327" y="0"/>
                </a:lnTo>
                <a:lnTo>
                  <a:pt x="10471327" y="9080979"/>
                </a:lnTo>
                <a:lnTo>
                  <a:pt x="0" y="9080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72449" y="506555"/>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17506" y="-1358664"/>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612477" y="2060334"/>
            <a:ext cx="2510715" cy="2504438"/>
            <a:chOff x="0" y="0"/>
            <a:chExt cx="3347620" cy="3339251"/>
          </a:xfrm>
        </p:grpSpPr>
        <p:sp>
          <p:nvSpPr>
            <p:cNvPr name="Freeform 8" id="8"/>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0"/>
              <a:stretch>
                <a:fillRect l="0" t="-41" r="0" b="-42"/>
              </a:stretch>
            </a:blipFill>
          </p:spPr>
        </p:sp>
      </p:grpSp>
      <p:sp>
        <p:nvSpPr>
          <p:cNvPr name="TextBox 9" id="9"/>
          <p:cNvSpPr txBox="true"/>
          <p:nvPr/>
        </p:nvSpPr>
        <p:spPr>
          <a:xfrm rot="0">
            <a:off x="779030" y="4840997"/>
            <a:ext cx="4177609" cy="5104831"/>
          </a:xfrm>
          <a:prstGeom prst="rect">
            <a:avLst/>
          </a:prstGeom>
        </p:spPr>
        <p:txBody>
          <a:bodyPr anchor="t" rtlCol="false" tIns="0" lIns="0" bIns="0" rIns="0">
            <a:spAutoFit/>
          </a:bodyPr>
          <a:lstStyle/>
          <a:p>
            <a:pPr algn="ctr" marL="457709" indent="-228854" lvl="1">
              <a:lnSpc>
                <a:spcPts val="2923"/>
              </a:lnSpc>
              <a:buFont typeface="Arial"/>
              <a:buChar char="•"/>
            </a:pPr>
            <a:r>
              <a:rPr lang="en-US" sz="2120" spc="21">
                <a:solidFill>
                  <a:srgbClr val="100F0D"/>
                </a:solidFill>
                <a:latin typeface="Open Sauce"/>
                <a:ea typeface="Open Sauce"/>
                <a:cs typeface="Open Sauce"/>
                <a:sym typeface="Open Sauce"/>
              </a:rPr>
              <a:t>Some with brands limited number of foundation shades may exclude a significant consumer group, contributing to a lack of representation.</a:t>
            </a:r>
          </a:p>
          <a:p>
            <a:pPr algn="ctr">
              <a:lnSpc>
                <a:spcPts val="2923"/>
              </a:lnSpc>
            </a:pPr>
          </a:p>
          <a:p>
            <a:pPr algn="ctr" marL="457708" indent="-228854" lvl="1">
              <a:lnSpc>
                <a:spcPts val="2925"/>
              </a:lnSpc>
              <a:buFont typeface="Arial"/>
              <a:buChar char="•"/>
            </a:pPr>
            <a:r>
              <a:rPr lang="en-US" sz="2120" spc="23">
                <a:solidFill>
                  <a:srgbClr val="100F0D"/>
                </a:solidFill>
                <a:latin typeface="Open Sauce"/>
                <a:ea typeface="Open Sauce"/>
                <a:cs typeface="Open Sauce"/>
                <a:sym typeface="Open Sauce"/>
              </a:rPr>
              <a:t>The models favor popular or high-rated products, potentially sidelining smaller or lesser-known brands,</a:t>
            </a:r>
            <a:r>
              <a:rPr lang="en-US" sz="2120" spc="23">
                <a:solidFill>
                  <a:srgbClr val="100F0D"/>
                </a:solidFill>
                <a:latin typeface="Open Sauce"/>
                <a:ea typeface="Open Sauce"/>
                <a:cs typeface="Open Sauce"/>
                <a:sym typeface="Open Sauce"/>
              </a:rPr>
              <a:t> and limiting consumer choice.</a:t>
            </a:r>
          </a:p>
          <a:p>
            <a:pPr algn="ctr">
              <a:lnSpc>
                <a:spcPts val="2923"/>
              </a:lnSpc>
            </a:pPr>
          </a:p>
        </p:txBody>
      </p:sp>
      <p:sp>
        <p:nvSpPr>
          <p:cNvPr name="TextBox 10" id="10"/>
          <p:cNvSpPr txBox="true"/>
          <p:nvPr/>
        </p:nvSpPr>
        <p:spPr>
          <a:xfrm rot="0">
            <a:off x="6899073" y="4841704"/>
            <a:ext cx="4578720" cy="4380834"/>
          </a:xfrm>
          <a:prstGeom prst="rect">
            <a:avLst/>
          </a:prstGeom>
        </p:spPr>
        <p:txBody>
          <a:bodyPr anchor="t" rtlCol="false" tIns="0" lIns="0" bIns="0" rIns="0">
            <a:spAutoFit/>
          </a:bodyPr>
          <a:lstStyle/>
          <a:p>
            <a:pPr algn="ctr" marL="457709" indent="-228854" lvl="1">
              <a:lnSpc>
                <a:spcPts val="2923"/>
              </a:lnSpc>
              <a:buFont typeface="Arial"/>
              <a:buChar char="•"/>
            </a:pPr>
            <a:r>
              <a:rPr lang="en-US" sz="2120" spc="21">
                <a:solidFill>
                  <a:srgbClr val="100F0D"/>
                </a:solidFill>
                <a:latin typeface="Open Sauce"/>
                <a:ea typeface="Open Sauce"/>
                <a:cs typeface="Open Sauce"/>
                <a:sym typeface="Open Sauce"/>
              </a:rPr>
              <a:t>The lack of clear standards for advertising "natural" or "organic" products can lead to misleading claims and greenwashing. </a:t>
            </a:r>
          </a:p>
          <a:p>
            <a:pPr algn="ctr">
              <a:lnSpc>
                <a:spcPts val="2923"/>
              </a:lnSpc>
            </a:pPr>
          </a:p>
          <a:p>
            <a:pPr algn="ctr" marL="457708" indent="-228854" lvl="1">
              <a:lnSpc>
                <a:spcPts val="2925"/>
              </a:lnSpc>
              <a:buFont typeface="Arial"/>
              <a:buChar char="•"/>
            </a:pPr>
            <a:r>
              <a:rPr lang="en-US" sz="2120" spc="23">
                <a:solidFill>
                  <a:srgbClr val="100F0D"/>
                </a:solidFill>
                <a:latin typeface="Open Sauce"/>
                <a:ea typeface="Open Sauce"/>
                <a:cs typeface="Open Sauce"/>
                <a:sym typeface="Open Sauce"/>
              </a:rPr>
              <a:t>A</a:t>
            </a:r>
            <a:r>
              <a:rPr lang="en-US" sz="2120" spc="23">
                <a:solidFill>
                  <a:srgbClr val="100F0D"/>
                </a:solidFill>
                <a:latin typeface="Open Sauce"/>
                <a:ea typeface="Open Sauce"/>
                <a:cs typeface="Open Sauce"/>
                <a:sym typeface="Open Sauce"/>
              </a:rPr>
              <a:t>dvertisements for benefits like hydration or long-wear, which are difficult to substantiate, can deceive consumers and misrepresent product effectiveness.</a:t>
            </a:r>
          </a:p>
        </p:txBody>
      </p:sp>
      <p:sp>
        <p:nvSpPr>
          <p:cNvPr name="TextBox 11" id="11"/>
          <p:cNvSpPr txBox="true"/>
          <p:nvPr/>
        </p:nvSpPr>
        <p:spPr>
          <a:xfrm rot="0">
            <a:off x="12468473" y="4841704"/>
            <a:ext cx="4196647" cy="3637884"/>
          </a:xfrm>
          <a:prstGeom prst="rect">
            <a:avLst/>
          </a:prstGeom>
        </p:spPr>
        <p:txBody>
          <a:bodyPr anchor="t" rtlCol="false" tIns="0" lIns="0" bIns="0" rIns="0">
            <a:spAutoFit/>
          </a:bodyPr>
          <a:lstStyle/>
          <a:p>
            <a:pPr algn="ctr" marL="457709" indent="-228854" lvl="1">
              <a:lnSpc>
                <a:spcPts val="2923"/>
              </a:lnSpc>
              <a:buFont typeface="Arial"/>
              <a:buChar char="•"/>
            </a:pPr>
            <a:r>
              <a:rPr lang="en-US" sz="2120" spc="21">
                <a:solidFill>
                  <a:srgbClr val="100F0D"/>
                </a:solidFill>
                <a:latin typeface="Open Sauce"/>
                <a:ea typeface="Open Sauce"/>
                <a:cs typeface="Open Sauce"/>
                <a:sym typeface="Open Sauce"/>
              </a:rPr>
              <a:t>The demand for "limited edition" products creates urgency and a desire for exclusivity, driving overconsumption.</a:t>
            </a:r>
          </a:p>
          <a:p>
            <a:pPr algn="ctr">
              <a:lnSpc>
                <a:spcPts val="2923"/>
              </a:lnSpc>
            </a:pPr>
          </a:p>
          <a:p>
            <a:pPr algn="ctr" marL="457708" indent="-228854" lvl="1">
              <a:lnSpc>
                <a:spcPts val="2925"/>
              </a:lnSpc>
              <a:buFont typeface="Arial"/>
              <a:buChar char="•"/>
            </a:pPr>
            <a:r>
              <a:rPr lang="en-US" sz="2120" spc="23">
                <a:solidFill>
                  <a:srgbClr val="100F0D"/>
                </a:solidFill>
                <a:latin typeface="Open Sauce"/>
                <a:ea typeface="Open Sauce"/>
                <a:cs typeface="Open Sauce"/>
                <a:sym typeface="Open Sauce"/>
              </a:rPr>
              <a:t>If consumers show interest in eco-friendly products, it could push brands to prioritize sustainability.</a:t>
            </a:r>
          </a:p>
        </p:txBody>
      </p:sp>
      <p:sp>
        <p:nvSpPr>
          <p:cNvPr name="TextBox 12" id="12"/>
          <p:cNvSpPr txBox="true"/>
          <p:nvPr/>
        </p:nvSpPr>
        <p:spPr>
          <a:xfrm rot="0">
            <a:off x="2299435" y="3079191"/>
            <a:ext cx="1136800"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01.</a:t>
            </a:r>
          </a:p>
        </p:txBody>
      </p:sp>
      <p:grpSp>
        <p:nvGrpSpPr>
          <p:cNvPr name="Group 13" id="13"/>
          <p:cNvGrpSpPr/>
          <p:nvPr/>
        </p:nvGrpSpPr>
        <p:grpSpPr>
          <a:xfrm rot="0">
            <a:off x="7837912" y="2098434"/>
            <a:ext cx="2510747" cy="2504438"/>
            <a:chOff x="0" y="0"/>
            <a:chExt cx="3347663" cy="3339251"/>
          </a:xfrm>
        </p:grpSpPr>
        <p:sp>
          <p:nvSpPr>
            <p:cNvPr name="Freeform 14" id="14"/>
            <p:cNvSpPr/>
            <p:nvPr/>
          </p:nvSpPr>
          <p:spPr>
            <a:xfrm flipH="false" flipV="false" rot="0">
              <a:off x="0" y="0"/>
              <a:ext cx="3347720" cy="3339211"/>
            </a:xfrm>
            <a:custGeom>
              <a:avLst/>
              <a:gdLst/>
              <a:ahLst/>
              <a:cxnLst/>
              <a:rect r="r" b="b" t="t" l="l"/>
              <a:pathLst>
                <a:path h="3339211" w="3347720">
                  <a:moveTo>
                    <a:pt x="0" y="0"/>
                  </a:moveTo>
                  <a:lnTo>
                    <a:pt x="3347720" y="0"/>
                  </a:lnTo>
                  <a:lnTo>
                    <a:pt x="3347720" y="3339211"/>
                  </a:lnTo>
                  <a:lnTo>
                    <a:pt x="0" y="3339211"/>
                  </a:lnTo>
                  <a:lnTo>
                    <a:pt x="0" y="0"/>
                  </a:lnTo>
                  <a:close/>
                </a:path>
              </a:pathLst>
            </a:custGeom>
            <a:blipFill>
              <a:blip r:embed="rId11"/>
              <a:stretch>
                <a:fillRect l="0" t="-41" r="1" b="-43"/>
              </a:stretch>
            </a:blipFill>
          </p:spPr>
        </p:sp>
      </p:grpSp>
      <p:sp>
        <p:nvSpPr>
          <p:cNvPr name="TextBox 15" id="15"/>
          <p:cNvSpPr txBox="true"/>
          <p:nvPr/>
        </p:nvSpPr>
        <p:spPr>
          <a:xfrm rot="0">
            <a:off x="8524885" y="3079191"/>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02.</a:t>
            </a:r>
          </a:p>
        </p:txBody>
      </p:sp>
      <p:grpSp>
        <p:nvGrpSpPr>
          <p:cNvPr name="Group 16" id="16"/>
          <p:cNvGrpSpPr/>
          <p:nvPr/>
        </p:nvGrpSpPr>
        <p:grpSpPr>
          <a:xfrm rot="0">
            <a:off x="13311439" y="1992786"/>
            <a:ext cx="2510715" cy="2504438"/>
            <a:chOff x="0" y="0"/>
            <a:chExt cx="3347620" cy="3339251"/>
          </a:xfrm>
        </p:grpSpPr>
        <p:sp>
          <p:nvSpPr>
            <p:cNvPr name="Freeform 17" id="17"/>
            <p:cNvSpPr/>
            <p:nvPr/>
          </p:nvSpPr>
          <p:spPr>
            <a:xfrm flipH="false" flipV="false" rot="0">
              <a:off x="0" y="0"/>
              <a:ext cx="3347593" cy="3339211"/>
            </a:xfrm>
            <a:custGeom>
              <a:avLst/>
              <a:gdLst/>
              <a:ahLst/>
              <a:cxnLst/>
              <a:rect r="r" b="b" t="t" l="l"/>
              <a:pathLst>
                <a:path h="3339211" w="3347593">
                  <a:moveTo>
                    <a:pt x="0" y="0"/>
                  </a:moveTo>
                  <a:lnTo>
                    <a:pt x="3347593" y="0"/>
                  </a:lnTo>
                  <a:lnTo>
                    <a:pt x="3347593" y="3339211"/>
                  </a:lnTo>
                  <a:lnTo>
                    <a:pt x="0" y="3339211"/>
                  </a:lnTo>
                  <a:lnTo>
                    <a:pt x="0" y="0"/>
                  </a:lnTo>
                  <a:close/>
                </a:path>
              </a:pathLst>
            </a:custGeom>
            <a:blipFill>
              <a:blip r:embed="rId10"/>
              <a:stretch>
                <a:fillRect l="0" t="-41" r="0" b="-42"/>
              </a:stretch>
            </a:blipFill>
          </p:spPr>
        </p:sp>
      </p:grpSp>
      <p:sp>
        <p:nvSpPr>
          <p:cNvPr name="TextBox 18" id="18"/>
          <p:cNvSpPr txBox="true"/>
          <p:nvPr/>
        </p:nvSpPr>
        <p:spPr>
          <a:xfrm rot="0">
            <a:off x="13998396" y="2973543"/>
            <a:ext cx="1136801" cy="542925"/>
          </a:xfrm>
          <a:prstGeom prst="rect">
            <a:avLst/>
          </a:prstGeom>
        </p:spPr>
        <p:txBody>
          <a:bodyPr anchor="t" rtlCol="false" tIns="0" lIns="0" bIns="0" rIns="0">
            <a:spAutoFit/>
          </a:bodyPr>
          <a:lstStyle/>
          <a:p>
            <a:pPr algn="ctr">
              <a:lnSpc>
                <a:spcPts val="4320"/>
              </a:lnSpc>
            </a:pPr>
            <a:r>
              <a:rPr lang="en-US" b="true" sz="3600" spc="39">
                <a:solidFill>
                  <a:srgbClr val="100F0D"/>
                </a:solidFill>
                <a:latin typeface="Open Sauce Bold"/>
                <a:ea typeface="Open Sauce Bold"/>
                <a:cs typeface="Open Sauce Bold"/>
                <a:sym typeface="Open Sauce Bold"/>
              </a:rPr>
              <a:t>03.</a:t>
            </a:r>
          </a:p>
        </p:txBody>
      </p:sp>
      <p:sp>
        <p:nvSpPr>
          <p:cNvPr name="Freeform 19" id="19"/>
          <p:cNvSpPr/>
          <p:nvPr/>
        </p:nvSpPr>
        <p:spPr>
          <a:xfrm flipH="false" flipV="false" rot="0">
            <a:off x="13768535" y="3794154"/>
            <a:ext cx="7334768" cy="10483641"/>
          </a:xfrm>
          <a:custGeom>
            <a:avLst/>
            <a:gdLst/>
            <a:ahLst/>
            <a:cxnLst/>
            <a:rect r="r" b="b" t="t" l="l"/>
            <a:pathLst>
              <a:path h="10483641" w="7334768">
                <a:moveTo>
                  <a:pt x="0" y="0"/>
                </a:moveTo>
                <a:lnTo>
                  <a:pt x="7334768" y="0"/>
                </a:lnTo>
                <a:lnTo>
                  <a:pt x="7334768" y="10483641"/>
                </a:lnTo>
                <a:lnTo>
                  <a:pt x="0" y="1048364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1189737" y="1232319"/>
            <a:ext cx="3688636"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Ethical Implications</a:t>
            </a:r>
          </a:p>
        </p:txBody>
      </p:sp>
      <p:sp>
        <p:nvSpPr>
          <p:cNvPr name="TextBox 21" id="21"/>
          <p:cNvSpPr txBox="true"/>
          <p:nvPr/>
        </p:nvSpPr>
        <p:spPr>
          <a:xfrm rot="0">
            <a:off x="7321741" y="1232319"/>
            <a:ext cx="3442528"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Legal Implications</a:t>
            </a:r>
          </a:p>
        </p:txBody>
      </p:sp>
      <p:sp>
        <p:nvSpPr>
          <p:cNvPr name="TextBox 22" id="22"/>
          <p:cNvSpPr txBox="true"/>
          <p:nvPr/>
        </p:nvSpPr>
        <p:spPr>
          <a:xfrm rot="0">
            <a:off x="12576612" y="1232319"/>
            <a:ext cx="3980369" cy="5232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Societal Implications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91640" y="632345"/>
            <a:ext cx="15704719" cy="9846582"/>
          </a:xfrm>
          <a:custGeom>
            <a:avLst/>
            <a:gdLst/>
            <a:ahLst/>
            <a:cxnLst/>
            <a:rect r="r" b="b" t="t" l="l"/>
            <a:pathLst>
              <a:path h="9846582" w="15704719">
                <a:moveTo>
                  <a:pt x="0" y="0"/>
                </a:moveTo>
                <a:lnTo>
                  <a:pt x="15704719" y="0"/>
                </a:lnTo>
                <a:lnTo>
                  <a:pt x="15704719" y="9846583"/>
                </a:lnTo>
                <a:lnTo>
                  <a:pt x="0" y="98465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34596" y="54498"/>
            <a:ext cx="13073011" cy="11002277"/>
          </a:xfrm>
          <a:custGeom>
            <a:avLst/>
            <a:gdLst/>
            <a:ahLst/>
            <a:cxnLst/>
            <a:rect r="r" b="b" t="t" l="l"/>
            <a:pathLst>
              <a:path h="11002277" w="13073011">
                <a:moveTo>
                  <a:pt x="0" y="0"/>
                </a:moveTo>
                <a:lnTo>
                  <a:pt x="13073010" y="0"/>
                </a:lnTo>
                <a:lnTo>
                  <a:pt x="13073010" y="11002278"/>
                </a:lnTo>
                <a:lnTo>
                  <a:pt x="0" y="110022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4253514" y="4212431"/>
            <a:ext cx="10510881" cy="1845469"/>
          </a:xfrm>
          <a:prstGeom prst="rect">
            <a:avLst/>
          </a:prstGeom>
        </p:spPr>
        <p:txBody>
          <a:bodyPr anchor="t" rtlCol="false" tIns="0" lIns="0" bIns="0" rIns="0">
            <a:spAutoFit/>
          </a:bodyPr>
          <a:lstStyle/>
          <a:p>
            <a:pPr algn="l">
              <a:lnSpc>
                <a:spcPts val="14400"/>
              </a:lnSpc>
            </a:pPr>
            <a:r>
              <a:rPr lang="en-US" b="true" sz="12000" spc="480">
                <a:solidFill>
                  <a:srgbClr val="100F0D"/>
                </a:solidFill>
                <a:latin typeface="Open Sauce Bold"/>
                <a:ea typeface="Open Sauce Bold"/>
                <a:cs typeface="Open Sauce Bold"/>
                <a:sym typeface="Open Sauc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28994" y="846993"/>
            <a:ext cx="8593015" cy="8593015"/>
          </a:xfrm>
          <a:custGeom>
            <a:avLst/>
            <a:gdLst/>
            <a:ahLst/>
            <a:cxnLst/>
            <a:rect r="r" b="b" t="t" l="l"/>
            <a:pathLst>
              <a:path h="8593015" w="8593015">
                <a:moveTo>
                  <a:pt x="0" y="0"/>
                </a:moveTo>
                <a:lnTo>
                  <a:pt x="8593014" y="0"/>
                </a:lnTo>
                <a:lnTo>
                  <a:pt x="8593014" y="8593014"/>
                </a:lnTo>
                <a:lnTo>
                  <a:pt x="0" y="8593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965992" y="846993"/>
            <a:ext cx="8593015" cy="8593015"/>
          </a:xfrm>
          <a:custGeom>
            <a:avLst/>
            <a:gdLst/>
            <a:ahLst/>
            <a:cxnLst/>
            <a:rect r="r" b="b" t="t" l="l"/>
            <a:pathLst>
              <a:path h="8593015" w="8593015">
                <a:moveTo>
                  <a:pt x="0" y="0"/>
                </a:moveTo>
                <a:lnTo>
                  <a:pt x="8593014" y="0"/>
                </a:lnTo>
                <a:lnTo>
                  <a:pt x="8593014" y="8593014"/>
                </a:lnTo>
                <a:lnTo>
                  <a:pt x="0" y="8593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827387" y="2275812"/>
            <a:ext cx="5735376" cy="5735376"/>
          </a:xfrm>
          <a:custGeom>
            <a:avLst/>
            <a:gdLst/>
            <a:ahLst/>
            <a:cxnLst/>
            <a:rect r="r" b="b" t="t" l="l"/>
            <a:pathLst>
              <a:path h="5735376" w="5735376">
                <a:moveTo>
                  <a:pt x="0" y="0"/>
                </a:moveTo>
                <a:lnTo>
                  <a:pt x="5735376" y="0"/>
                </a:lnTo>
                <a:lnTo>
                  <a:pt x="5735376" y="5735376"/>
                </a:lnTo>
                <a:lnTo>
                  <a:pt x="0" y="57353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true" flipV="true" rot="0">
            <a:off x="2855508" y="2705935"/>
            <a:ext cx="933693" cy="737618"/>
          </a:xfrm>
          <a:custGeom>
            <a:avLst/>
            <a:gdLst/>
            <a:ahLst/>
            <a:cxnLst/>
            <a:rect r="r" b="b" t="t" l="l"/>
            <a:pathLst>
              <a:path h="737618" w="933693">
                <a:moveTo>
                  <a:pt x="933693" y="737618"/>
                </a:moveTo>
                <a:lnTo>
                  <a:pt x="0" y="737618"/>
                </a:lnTo>
                <a:lnTo>
                  <a:pt x="0" y="0"/>
                </a:lnTo>
                <a:lnTo>
                  <a:pt x="933693" y="0"/>
                </a:lnTo>
                <a:lnTo>
                  <a:pt x="933693" y="737618"/>
                </a:lnTo>
                <a:close/>
              </a:path>
            </a:pathLst>
          </a:custGeom>
          <a:blipFill>
            <a:blip r:embed="rId13">
              <a:extLst>
                <a:ext uri="{96DAC541-7B7A-43D3-8B79-37D633B846F1}">
                  <asvg:svgBlip xmlns:asvg="http://schemas.microsoft.com/office/drawing/2016/SVG/main" r:embed="rId14"/>
                </a:ext>
              </a:extLst>
            </a:blip>
            <a:stretch>
              <a:fillRect l="-134" t="0" r="-134" b="0"/>
            </a:stretch>
          </a:blipFill>
        </p:spPr>
      </p:sp>
      <p:sp>
        <p:nvSpPr>
          <p:cNvPr name="Freeform 11" id="11"/>
          <p:cNvSpPr/>
          <p:nvPr/>
        </p:nvSpPr>
        <p:spPr>
          <a:xfrm flipH="false" flipV="false" rot="0">
            <a:off x="15315498" y="8805808"/>
            <a:ext cx="1943802" cy="618052"/>
          </a:xfrm>
          <a:custGeom>
            <a:avLst/>
            <a:gdLst/>
            <a:ahLst/>
            <a:cxnLst/>
            <a:rect r="r" b="b" t="t" l="l"/>
            <a:pathLst>
              <a:path h="618052" w="1943802">
                <a:moveTo>
                  <a:pt x="0" y="0"/>
                </a:moveTo>
                <a:lnTo>
                  <a:pt x="1943802" y="0"/>
                </a:lnTo>
                <a:lnTo>
                  <a:pt x="1943802" y="618052"/>
                </a:lnTo>
                <a:lnTo>
                  <a:pt x="0" y="6180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6629444" y="9068606"/>
            <a:ext cx="332719" cy="157285"/>
          </a:xfrm>
          <a:custGeom>
            <a:avLst/>
            <a:gdLst/>
            <a:ahLst/>
            <a:cxnLst/>
            <a:rect r="r" b="b" t="t" l="l"/>
            <a:pathLst>
              <a:path h="157285" w="332719">
                <a:moveTo>
                  <a:pt x="0" y="0"/>
                </a:moveTo>
                <a:lnTo>
                  <a:pt x="332720" y="0"/>
                </a:lnTo>
                <a:lnTo>
                  <a:pt x="332720" y="157286"/>
                </a:lnTo>
                <a:lnTo>
                  <a:pt x="0" y="157286"/>
                </a:lnTo>
                <a:lnTo>
                  <a:pt x="0" y="0"/>
                </a:lnTo>
                <a:close/>
              </a:path>
            </a:pathLst>
          </a:custGeom>
          <a:blipFill>
            <a:blip r:embed="rId17">
              <a:extLst>
                <a:ext uri="{96DAC541-7B7A-43D3-8B79-37D633B846F1}">
                  <asvg:svgBlip xmlns:asvg="http://schemas.microsoft.com/office/drawing/2016/SVG/main" r:embed="rId18"/>
                </a:ext>
              </a:extLst>
            </a:blip>
            <a:stretch>
              <a:fillRect l="-53" t="0" r="-53" b="0"/>
            </a:stretch>
          </a:blipFill>
        </p:spPr>
      </p:sp>
      <p:sp>
        <p:nvSpPr>
          <p:cNvPr name="TextBox 13" id="13"/>
          <p:cNvSpPr txBox="true"/>
          <p:nvPr/>
        </p:nvSpPr>
        <p:spPr>
          <a:xfrm rot="0">
            <a:off x="15652346" y="8923244"/>
            <a:ext cx="906660" cy="262151"/>
          </a:xfrm>
          <a:prstGeom prst="rect">
            <a:avLst/>
          </a:prstGeom>
        </p:spPr>
        <p:txBody>
          <a:bodyPr anchor="t" rtlCol="false" tIns="0" lIns="0" bIns="0" rIns="0">
            <a:spAutoFit/>
          </a:bodyPr>
          <a:lstStyle/>
          <a:p>
            <a:pPr algn="l">
              <a:lnSpc>
                <a:spcPts val="1955"/>
              </a:lnSpc>
            </a:pPr>
            <a:r>
              <a:rPr lang="en-US" sz="1397" b="true">
                <a:solidFill>
                  <a:srgbClr val="FFFFFF"/>
                </a:solidFill>
                <a:latin typeface="Open Sauce Bold"/>
                <a:ea typeface="Open Sauce Bold"/>
                <a:cs typeface="Open Sauce Bold"/>
                <a:sym typeface="Open Sauce Bold"/>
              </a:rPr>
              <a:t>Next Slide</a:t>
            </a:r>
          </a:p>
        </p:txBody>
      </p:sp>
      <p:grpSp>
        <p:nvGrpSpPr>
          <p:cNvPr name="Group 14" id="14"/>
          <p:cNvGrpSpPr/>
          <p:nvPr/>
        </p:nvGrpSpPr>
        <p:grpSpPr>
          <a:xfrm rot="0">
            <a:off x="-96507" y="2546604"/>
            <a:ext cx="18384507" cy="5883042"/>
            <a:chOff x="0" y="0"/>
            <a:chExt cx="24512676" cy="7844056"/>
          </a:xfrm>
        </p:grpSpPr>
        <p:sp>
          <p:nvSpPr>
            <p:cNvPr name="Freeform 15" id="15"/>
            <p:cNvSpPr/>
            <p:nvPr/>
          </p:nvSpPr>
          <p:spPr>
            <a:xfrm flipH="false" flipV="false" rot="0">
              <a:off x="0" y="0"/>
              <a:ext cx="24512651" cy="7844028"/>
            </a:xfrm>
            <a:custGeom>
              <a:avLst/>
              <a:gdLst/>
              <a:ahLst/>
              <a:cxnLst/>
              <a:rect r="r" b="b" t="t" l="l"/>
              <a:pathLst>
                <a:path h="7844028" w="24512651">
                  <a:moveTo>
                    <a:pt x="0" y="0"/>
                  </a:moveTo>
                  <a:lnTo>
                    <a:pt x="24512651" y="0"/>
                  </a:lnTo>
                  <a:lnTo>
                    <a:pt x="24512651" y="7844028"/>
                  </a:lnTo>
                  <a:lnTo>
                    <a:pt x="0" y="7844028"/>
                  </a:lnTo>
                  <a:lnTo>
                    <a:pt x="0" y="0"/>
                  </a:lnTo>
                  <a:close/>
                </a:path>
              </a:pathLst>
            </a:custGeom>
            <a:blipFill>
              <a:blip r:embed="rId19"/>
              <a:stretch>
                <a:fillRect l="-84" t="0" r="-85"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16666" r="0" b="-16666"/>
              </a:stretch>
            </a:blipFill>
          </p:spPr>
        </p:sp>
      </p:grpSp>
      <p:sp>
        <p:nvSpPr>
          <p:cNvPr name="Freeform 4" id="4"/>
          <p:cNvSpPr/>
          <p:nvPr/>
        </p:nvSpPr>
        <p:spPr>
          <a:xfrm flipH="false" flipV="false" rot="0">
            <a:off x="450076" y="-158383"/>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09688" y="-517789"/>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04012" y="399717"/>
            <a:ext cx="4875131" cy="4875131"/>
          </a:xfrm>
          <a:custGeom>
            <a:avLst/>
            <a:gdLst/>
            <a:ahLst/>
            <a:cxnLst/>
            <a:rect r="r" b="b" t="t" l="l"/>
            <a:pathLst>
              <a:path h="4875131" w="4875131">
                <a:moveTo>
                  <a:pt x="0" y="0"/>
                </a:moveTo>
                <a:lnTo>
                  <a:pt x="4875131" y="0"/>
                </a:lnTo>
                <a:lnTo>
                  <a:pt x="4875131" y="4875131"/>
                </a:lnTo>
                <a:lnTo>
                  <a:pt x="0" y="48751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1246838" y="4090713"/>
            <a:ext cx="37745" cy="3354312"/>
            <a:chOff x="0" y="0"/>
            <a:chExt cx="38100" cy="3385884"/>
          </a:xfrm>
        </p:grpSpPr>
        <p:sp>
          <p:nvSpPr>
            <p:cNvPr name="Freeform 9" id="9"/>
            <p:cNvSpPr/>
            <p:nvPr/>
          </p:nvSpPr>
          <p:spPr>
            <a:xfrm flipH="false" flipV="false" rot="0">
              <a:off x="0" y="19050"/>
              <a:ext cx="38100" cy="3347847"/>
            </a:xfrm>
            <a:custGeom>
              <a:avLst/>
              <a:gdLst/>
              <a:ahLst/>
              <a:cxnLst/>
              <a:rect r="r" b="b" t="t" l="l"/>
              <a:pathLst>
                <a:path h="3347847" w="38100">
                  <a:moveTo>
                    <a:pt x="38100" y="0"/>
                  </a:moveTo>
                  <a:lnTo>
                    <a:pt x="38100" y="3347847"/>
                  </a:lnTo>
                  <a:lnTo>
                    <a:pt x="0" y="3347847"/>
                  </a:lnTo>
                  <a:lnTo>
                    <a:pt x="0" y="0"/>
                  </a:lnTo>
                  <a:close/>
                </a:path>
              </a:pathLst>
            </a:custGeom>
            <a:solidFill>
              <a:srgbClr val="100F0D"/>
            </a:solidFill>
          </p:spPr>
        </p:sp>
      </p:grpSp>
      <p:sp>
        <p:nvSpPr>
          <p:cNvPr name="Freeform 10" id="10"/>
          <p:cNvSpPr/>
          <p:nvPr/>
        </p:nvSpPr>
        <p:spPr>
          <a:xfrm flipH="false" flipV="false" rot="0">
            <a:off x="2067515" y="7445025"/>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580956" y="4054995"/>
            <a:ext cx="3331618" cy="741994"/>
          </a:xfrm>
          <a:prstGeom prst="rect">
            <a:avLst/>
          </a:prstGeom>
        </p:spPr>
        <p:txBody>
          <a:bodyPr anchor="t" rtlCol="false" tIns="0" lIns="0" bIns="0" rIns="0">
            <a:spAutoFit/>
          </a:bodyPr>
          <a:lstStyle/>
          <a:p>
            <a:pPr algn="l">
              <a:lnSpc>
                <a:spcPts val="2925"/>
              </a:lnSpc>
            </a:pPr>
            <a:r>
              <a:rPr lang="en-US" b="true" sz="2120" spc="23">
                <a:solidFill>
                  <a:srgbClr val="100F0D"/>
                </a:solidFill>
                <a:latin typeface="Open Sauce Bold"/>
                <a:ea typeface="Open Sauce Bold"/>
                <a:cs typeface="Open Sauce Bold"/>
                <a:sym typeface="Open Sauce Bold"/>
              </a:rPr>
              <a:t>FILTER BY PRODUCT TYPE</a:t>
            </a:r>
          </a:p>
        </p:txBody>
      </p:sp>
      <p:sp>
        <p:nvSpPr>
          <p:cNvPr name="TextBox 12" id="12"/>
          <p:cNvSpPr txBox="true"/>
          <p:nvPr/>
        </p:nvSpPr>
        <p:spPr>
          <a:xfrm rot="0">
            <a:off x="1580956" y="4885818"/>
            <a:ext cx="3331618" cy="1840107"/>
          </a:xfrm>
          <a:prstGeom prst="rect">
            <a:avLst/>
          </a:prstGeom>
        </p:spPr>
        <p:txBody>
          <a:bodyPr anchor="t" rtlCol="false" tIns="0" lIns="0" bIns="0" rIns="0">
            <a:spAutoFit/>
          </a:bodyPr>
          <a:lstStyle/>
          <a:p>
            <a:pPr algn="l">
              <a:lnSpc>
                <a:spcPts val="2928"/>
              </a:lnSpc>
            </a:pPr>
            <a:r>
              <a:rPr lang="en-US" sz="1889">
                <a:solidFill>
                  <a:srgbClr val="100F0D"/>
                </a:solidFill>
                <a:latin typeface="Open Sauce"/>
                <a:ea typeface="Open Sauce"/>
                <a:cs typeface="Open Sauce"/>
                <a:sym typeface="Open Sauce"/>
              </a:rPr>
              <a:t>Retain only products with "foundation" in the name; exclude products containing terms like "brush," "sample," or "pump."</a:t>
            </a:r>
          </a:p>
        </p:txBody>
      </p:sp>
      <p:grpSp>
        <p:nvGrpSpPr>
          <p:cNvPr name="Group 13" id="13"/>
          <p:cNvGrpSpPr/>
          <p:nvPr/>
        </p:nvGrpSpPr>
        <p:grpSpPr>
          <a:xfrm rot="0">
            <a:off x="5353244" y="4090713"/>
            <a:ext cx="37745" cy="3354312"/>
            <a:chOff x="0" y="0"/>
            <a:chExt cx="38100" cy="3385884"/>
          </a:xfrm>
        </p:grpSpPr>
        <p:sp>
          <p:nvSpPr>
            <p:cNvPr name="Freeform 14" id="14"/>
            <p:cNvSpPr/>
            <p:nvPr/>
          </p:nvSpPr>
          <p:spPr>
            <a:xfrm flipH="false" flipV="false" rot="0">
              <a:off x="0" y="19050"/>
              <a:ext cx="38100" cy="3347847"/>
            </a:xfrm>
            <a:custGeom>
              <a:avLst/>
              <a:gdLst/>
              <a:ahLst/>
              <a:cxnLst/>
              <a:rect r="r" b="b" t="t" l="l"/>
              <a:pathLst>
                <a:path h="3347847" w="38100">
                  <a:moveTo>
                    <a:pt x="38100" y="0"/>
                  </a:moveTo>
                  <a:lnTo>
                    <a:pt x="38100" y="3347847"/>
                  </a:lnTo>
                  <a:lnTo>
                    <a:pt x="0" y="3347847"/>
                  </a:lnTo>
                  <a:lnTo>
                    <a:pt x="0" y="0"/>
                  </a:lnTo>
                  <a:close/>
                </a:path>
              </a:pathLst>
            </a:custGeom>
            <a:solidFill>
              <a:srgbClr val="100F0D"/>
            </a:solidFill>
          </p:spPr>
        </p:sp>
      </p:grpSp>
      <p:sp>
        <p:nvSpPr>
          <p:cNvPr name="TextBox 15" id="15"/>
          <p:cNvSpPr txBox="true"/>
          <p:nvPr/>
        </p:nvSpPr>
        <p:spPr>
          <a:xfrm rot="0">
            <a:off x="5696532" y="4054995"/>
            <a:ext cx="3655287" cy="741994"/>
          </a:xfrm>
          <a:prstGeom prst="rect">
            <a:avLst/>
          </a:prstGeom>
        </p:spPr>
        <p:txBody>
          <a:bodyPr anchor="t" rtlCol="false" tIns="0" lIns="0" bIns="0" rIns="0">
            <a:spAutoFit/>
          </a:bodyPr>
          <a:lstStyle/>
          <a:p>
            <a:pPr algn="l">
              <a:lnSpc>
                <a:spcPts val="2925"/>
              </a:lnSpc>
            </a:pPr>
            <a:r>
              <a:rPr lang="en-US" b="true" sz="2120" spc="23">
                <a:solidFill>
                  <a:srgbClr val="100F0D"/>
                </a:solidFill>
                <a:latin typeface="Open Sauce Bold"/>
                <a:ea typeface="Open Sauce Bold"/>
                <a:cs typeface="Open Sauce Bold"/>
                <a:sym typeface="Open Sauce Bold"/>
              </a:rPr>
              <a:t>CONVERT BOOLEAN VARIABLES</a:t>
            </a:r>
          </a:p>
        </p:txBody>
      </p:sp>
      <p:sp>
        <p:nvSpPr>
          <p:cNvPr name="TextBox 16" id="16"/>
          <p:cNvSpPr txBox="true"/>
          <p:nvPr/>
        </p:nvSpPr>
        <p:spPr>
          <a:xfrm rot="0">
            <a:off x="5696532" y="4885818"/>
            <a:ext cx="3655287" cy="2583057"/>
          </a:xfrm>
          <a:prstGeom prst="rect">
            <a:avLst/>
          </a:prstGeom>
        </p:spPr>
        <p:txBody>
          <a:bodyPr anchor="t" rtlCol="false" tIns="0" lIns="0" bIns="0" rIns="0">
            <a:spAutoFit/>
          </a:bodyPr>
          <a:lstStyle/>
          <a:p>
            <a:pPr algn="l">
              <a:lnSpc>
                <a:spcPts val="2928"/>
              </a:lnSpc>
            </a:pPr>
            <a:r>
              <a:rPr lang="en-US" sz="1889">
                <a:solidFill>
                  <a:srgbClr val="100F0D"/>
                </a:solidFill>
                <a:latin typeface="Open Sauce"/>
                <a:ea typeface="Open Sauce"/>
                <a:cs typeface="Open Sauce"/>
                <a:sym typeface="Open Sauce"/>
              </a:rPr>
              <a:t>Change boolean values (true, false) in columns such as isLimitedEdition, isSephoraExclusive, isNatural, isOrganic, and isSponsored to binary format (1 for true, 0 for false).</a:t>
            </a:r>
          </a:p>
        </p:txBody>
      </p:sp>
      <p:grpSp>
        <p:nvGrpSpPr>
          <p:cNvPr name="Group 17" id="17"/>
          <p:cNvGrpSpPr/>
          <p:nvPr/>
        </p:nvGrpSpPr>
        <p:grpSpPr>
          <a:xfrm rot="0">
            <a:off x="9477989" y="4090713"/>
            <a:ext cx="37745" cy="3354312"/>
            <a:chOff x="0" y="0"/>
            <a:chExt cx="38100" cy="3385884"/>
          </a:xfrm>
        </p:grpSpPr>
        <p:sp>
          <p:nvSpPr>
            <p:cNvPr name="Freeform 18" id="18"/>
            <p:cNvSpPr/>
            <p:nvPr/>
          </p:nvSpPr>
          <p:spPr>
            <a:xfrm flipH="false" flipV="false" rot="0">
              <a:off x="0" y="19050"/>
              <a:ext cx="38100" cy="3347847"/>
            </a:xfrm>
            <a:custGeom>
              <a:avLst/>
              <a:gdLst/>
              <a:ahLst/>
              <a:cxnLst/>
              <a:rect r="r" b="b" t="t" l="l"/>
              <a:pathLst>
                <a:path h="3347847" w="38100">
                  <a:moveTo>
                    <a:pt x="38100" y="0"/>
                  </a:moveTo>
                  <a:lnTo>
                    <a:pt x="38100" y="3347847"/>
                  </a:lnTo>
                  <a:lnTo>
                    <a:pt x="0" y="3347847"/>
                  </a:lnTo>
                  <a:lnTo>
                    <a:pt x="0" y="0"/>
                  </a:lnTo>
                  <a:close/>
                </a:path>
              </a:pathLst>
            </a:custGeom>
            <a:solidFill>
              <a:srgbClr val="100F0D"/>
            </a:solidFill>
          </p:spPr>
        </p:sp>
      </p:grpSp>
      <p:sp>
        <p:nvSpPr>
          <p:cNvPr name="TextBox 19" id="19"/>
          <p:cNvSpPr txBox="true"/>
          <p:nvPr/>
        </p:nvSpPr>
        <p:spPr>
          <a:xfrm rot="0">
            <a:off x="9812107" y="4054995"/>
            <a:ext cx="3331618" cy="371767"/>
          </a:xfrm>
          <a:prstGeom prst="rect">
            <a:avLst/>
          </a:prstGeom>
        </p:spPr>
        <p:txBody>
          <a:bodyPr anchor="t" rtlCol="false" tIns="0" lIns="0" bIns="0" rIns="0">
            <a:spAutoFit/>
          </a:bodyPr>
          <a:lstStyle/>
          <a:p>
            <a:pPr algn="l">
              <a:lnSpc>
                <a:spcPts val="2925"/>
              </a:lnSpc>
            </a:pPr>
            <a:r>
              <a:rPr lang="en-US" b="true" sz="2120" spc="23">
                <a:solidFill>
                  <a:srgbClr val="100F0D"/>
                </a:solidFill>
                <a:latin typeface="Open Sauce Bold"/>
                <a:ea typeface="Open Sauce Bold"/>
                <a:cs typeface="Open Sauce Bold"/>
                <a:sym typeface="Open Sauce Bold"/>
              </a:rPr>
              <a:t>HANDLE PRICE RANGES</a:t>
            </a:r>
          </a:p>
        </p:txBody>
      </p:sp>
      <p:sp>
        <p:nvSpPr>
          <p:cNvPr name="TextBox 20" id="20"/>
          <p:cNvSpPr txBox="true"/>
          <p:nvPr/>
        </p:nvSpPr>
        <p:spPr>
          <a:xfrm rot="0">
            <a:off x="9812107" y="4515591"/>
            <a:ext cx="3331618" cy="1840107"/>
          </a:xfrm>
          <a:prstGeom prst="rect">
            <a:avLst/>
          </a:prstGeom>
        </p:spPr>
        <p:txBody>
          <a:bodyPr anchor="t" rtlCol="false" tIns="0" lIns="0" bIns="0" rIns="0">
            <a:spAutoFit/>
          </a:bodyPr>
          <a:lstStyle/>
          <a:p>
            <a:pPr algn="l">
              <a:lnSpc>
                <a:spcPts val="2928"/>
              </a:lnSpc>
            </a:pPr>
            <a:r>
              <a:rPr lang="en-US" sz="1889">
                <a:solidFill>
                  <a:srgbClr val="100F0D"/>
                </a:solidFill>
                <a:latin typeface="Open Sauce"/>
                <a:ea typeface="Open Sauce"/>
                <a:cs typeface="Open Sauce"/>
                <a:sym typeface="Open Sauce"/>
              </a:rPr>
              <a:t>For products with price ranges, select the higher price value as the representative price for full-size products.</a:t>
            </a:r>
          </a:p>
        </p:txBody>
      </p:sp>
      <p:grpSp>
        <p:nvGrpSpPr>
          <p:cNvPr name="Group 21" id="21"/>
          <p:cNvGrpSpPr/>
          <p:nvPr/>
        </p:nvGrpSpPr>
        <p:grpSpPr>
          <a:xfrm rot="0">
            <a:off x="13593564" y="4090713"/>
            <a:ext cx="37745" cy="3354312"/>
            <a:chOff x="0" y="0"/>
            <a:chExt cx="38100" cy="3385884"/>
          </a:xfrm>
        </p:grpSpPr>
        <p:sp>
          <p:nvSpPr>
            <p:cNvPr name="Freeform 22" id="22"/>
            <p:cNvSpPr/>
            <p:nvPr/>
          </p:nvSpPr>
          <p:spPr>
            <a:xfrm flipH="false" flipV="false" rot="0">
              <a:off x="0" y="19050"/>
              <a:ext cx="38100" cy="3347847"/>
            </a:xfrm>
            <a:custGeom>
              <a:avLst/>
              <a:gdLst/>
              <a:ahLst/>
              <a:cxnLst/>
              <a:rect r="r" b="b" t="t" l="l"/>
              <a:pathLst>
                <a:path h="3347847" w="38100">
                  <a:moveTo>
                    <a:pt x="38100" y="0"/>
                  </a:moveTo>
                  <a:lnTo>
                    <a:pt x="38100" y="3347847"/>
                  </a:lnTo>
                  <a:lnTo>
                    <a:pt x="0" y="3347847"/>
                  </a:lnTo>
                  <a:lnTo>
                    <a:pt x="0" y="0"/>
                  </a:lnTo>
                  <a:close/>
                </a:path>
              </a:pathLst>
            </a:custGeom>
            <a:solidFill>
              <a:srgbClr val="100F0D"/>
            </a:solidFill>
          </p:spPr>
        </p:sp>
      </p:grpSp>
      <p:sp>
        <p:nvSpPr>
          <p:cNvPr name="Freeform 23" id="23"/>
          <p:cNvSpPr/>
          <p:nvPr/>
        </p:nvSpPr>
        <p:spPr>
          <a:xfrm flipH="false" flipV="false" rot="0">
            <a:off x="6183091" y="7445025"/>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0298666" y="7445025"/>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0">
            <a:off x="14544678" y="7445025"/>
            <a:ext cx="2358500" cy="2358500"/>
          </a:xfrm>
          <a:custGeom>
            <a:avLst/>
            <a:gdLst/>
            <a:ahLst/>
            <a:cxnLst/>
            <a:rect r="r" b="b" t="t" l="l"/>
            <a:pathLst>
              <a:path h="2358500" w="2358500">
                <a:moveTo>
                  <a:pt x="0" y="0"/>
                </a:moveTo>
                <a:lnTo>
                  <a:pt x="2358500" y="0"/>
                </a:lnTo>
                <a:lnTo>
                  <a:pt x="2358500" y="2358500"/>
                </a:lnTo>
                <a:lnTo>
                  <a:pt x="0" y="2358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3927682" y="4054995"/>
            <a:ext cx="3331618" cy="373015"/>
          </a:xfrm>
          <a:prstGeom prst="rect">
            <a:avLst/>
          </a:prstGeom>
        </p:spPr>
        <p:txBody>
          <a:bodyPr anchor="t" rtlCol="false" tIns="0" lIns="0" bIns="0" rIns="0">
            <a:spAutoFit/>
          </a:bodyPr>
          <a:lstStyle/>
          <a:p>
            <a:pPr algn="l">
              <a:lnSpc>
                <a:spcPts val="2925"/>
              </a:lnSpc>
            </a:pPr>
            <a:r>
              <a:rPr lang="en-US" b="true" sz="2120" spc="23">
                <a:solidFill>
                  <a:srgbClr val="100F0D"/>
                </a:solidFill>
                <a:latin typeface="Open Sauce Bold"/>
                <a:ea typeface="Open Sauce Bold"/>
                <a:cs typeface="Open Sauce Bold"/>
                <a:sym typeface="Open Sauce Bold"/>
              </a:rPr>
              <a:t>CONVERT DATA TYPES</a:t>
            </a:r>
          </a:p>
        </p:txBody>
      </p:sp>
      <p:sp>
        <p:nvSpPr>
          <p:cNvPr name="TextBox 27" id="27"/>
          <p:cNvSpPr txBox="true"/>
          <p:nvPr/>
        </p:nvSpPr>
        <p:spPr>
          <a:xfrm rot="0">
            <a:off x="13927682" y="4514343"/>
            <a:ext cx="3331618" cy="1097157"/>
          </a:xfrm>
          <a:prstGeom prst="rect">
            <a:avLst/>
          </a:prstGeom>
        </p:spPr>
        <p:txBody>
          <a:bodyPr anchor="t" rtlCol="false" tIns="0" lIns="0" bIns="0" rIns="0">
            <a:spAutoFit/>
          </a:bodyPr>
          <a:lstStyle/>
          <a:p>
            <a:pPr algn="l">
              <a:lnSpc>
                <a:spcPts val="2928"/>
              </a:lnSpc>
            </a:pPr>
            <a:r>
              <a:rPr lang="en-US" sz="1889">
                <a:solidFill>
                  <a:srgbClr val="100F0D"/>
                </a:solidFill>
                <a:latin typeface="Open Sauce"/>
                <a:ea typeface="Open Sauce"/>
                <a:cs typeface="Open Sauce"/>
                <a:sym typeface="Open Sauce"/>
              </a:rPr>
              <a:t>Change Price, Num_Colors, Rating, and Reviews to numerical data types.</a:t>
            </a:r>
          </a:p>
        </p:txBody>
      </p:sp>
      <p:sp>
        <p:nvSpPr>
          <p:cNvPr name="TextBox 28" id="28"/>
          <p:cNvSpPr txBox="true"/>
          <p:nvPr/>
        </p:nvSpPr>
        <p:spPr>
          <a:xfrm rot="0">
            <a:off x="1028700" y="1924713"/>
            <a:ext cx="8783407" cy="1076325"/>
          </a:xfrm>
          <a:prstGeom prst="rect">
            <a:avLst/>
          </a:prstGeom>
        </p:spPr>
        <p:txBody>
          <a:bodyPr anchor="t" rtlCol="false" tIns="0" lIns="0" bIns="0" rIns="0">
            <a:spAutoFit/>
          </a:bodyPr>
          <a:lstStyle/>
          <a:p>
            <a:pPr algn="l">
              <a:lnSpc>
                <a:spcPts val="8640"/>
              </a:lnSpc>
            </a:pPr>
            <a:r>
              <a:rPr lang="en-US" b="true" sz="7200" spc="78">
                <a:solidFill>
                  <a:srgbClr val="100F0D"/>
                </a:solidFill>
                <a:latin typeface="Open Sauce Bold"/>
                <a:ea typeface="Open Sauce Bold"/>
                <a:cs typeface="Open Sauce Bold"/>
                <a:sym typeface="Open Sauce Bold"/>
              </a:rPr>
              <a:t>DATA CLEANING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439179" y="180221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510281" y="1404185"/>
            <a:ext cx="7958400" cy="6306385"/>
          </a:xfrm>
          <a:custGeom>
            <a:avLst/>
            <a:gdLst/>
            <a:ahLst/>
            <a:cxnLst/>
            <a:rect r="r" b="b" t="t" l="l"/>
            <a:pathLst>
              <a:path h="6306385" w="7958400">
                <a:moveTo>
                  <a:pt x="0" y="0"/>
                </a:moveTo>
                <a:lnTo>
                  <a:pt x="7958401" y="0"/>
                </a:lnTo>
                <a:lnTo>
                  <a:pt x="7958401" y="6306384"/>
                </a:lnTo>
                <a:lnTo>
                  <a:pt x="0" y="63063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0" y="3308922"/>
            <a:ext cx="18288000" cy="4365885"/>
            <a:chOff x="0" y="0"/>
            <a:chExt cx="24384000" cy="5821180"/>
          </a:xfrm>
        </p:grpSpPr>
        <p:sp>
          <p:nvSpPr>
            <p:cNvPr name="Freeform 10" id="10"/>
            <p:cNvSpPr/>
            <p:nvPr/>
          </p:nvSpPr>
          <p:spPr>
            <a:xfrm flipH="false" flipV="false" rot="0">
              <a:off x="0" y="0"/>
              <a:ext cx="24384000" cy="5821172"/>
            </a:xfrm>
            <a:custGeom>
              <a:avLst/>
              <a:gdLst/>
              <a:ahLst/>
              <a:cxnLst/>
              <a:rect r="r" b="b" t="t" l="l"/>
              <a:pathLst>
                <a:path h="5821172" w="24384000">
                  <a:moveTo>
                    <a:pt x="0" y="0"/>
                  </a:moveTo>
                  <a:lnTo>
                    <a:pt x="24384000" y="0"/>
                  </a:lnTo>
                  <a:lnTo>
                    <a:pt x="24384000" y="5821172"/>
                  </a:lnTo>
                  <a:lnTo>
                    <a:pt x="0" y="5821172"/>
                  </a:lnTo>
                  <a:lnTo>
                    <a:pt x="0" y="0"/>
                  </a:lnTo>
                  <a:close/>
                </a:path>
              </a:pathLst>
            </a:custGeom>
            <a:blipFill>
              <a:blip r:embed="rId13"/>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439179" y="1802219"/>
            <a:ext cx="5816968" cy="5816968"/>
          </a:xfrm>
          <a:custGeom>
            <a:avLst/>
            <a:gdLst/>
            <a:ahLst/>
            <a:cxnLst/>
            <a:rect r="r" b="b" t="t" l="l"/>
            <a:pathLst>
              <a:path h="5816968" w="5816968">
                <a:moveTo>
                  <a:pt x="0" y="0"/>
                </a:moveTo>
                <a:lnTo>
                  <a:pt x="5816968" y="0"/>
                </a:lnTo>
                <a:lnTo>
                  <a:pt x="5816968" y="5816968"/>
                </a:lnTo>
                <a:lnTo>
                  <a:pt x="0" y="58169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510281" y="1404185"/>
            <a:ext cx="7958400" cy="6306385"/>
          </a:xfrm>
          <a:custGeom>
            <a:avLst/>
            <a:gdLst/>
            <a:ahLst/>
            <a:cxnLst/>
            <a:rect r="r" b="b" t="t" l="l"/>
            <a:pathLst>
              <a:path h="6306385" w="7958400">
                <a:moveTo>
                  <a:pt x="0" y="0"/>
                </a:moveTo>
                <a:lnTo>
                  <a:pt x="7958401" y="0"/>
                </a:lnTo>
                <a:lnTo>
                  <a:pt x="7958401" y="6306384"/>
                </a:lnTo>
                <a:lnTo>
                  <a:pt x="0" y="63063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625180" y="2164648"/>
            <a:ext cx="9380915" cy="5957704"/>
            <a:chOff x="0" y="0"/>
            <a:chExt cx="12507887" cy="7943605"/>
          </a:xfrm>
        </p:grpSpPr>
        <p:sp>
          <p:nvSpPr>
            <p:cNvPr name="Freeform 10" id="10"/>
            <p:cNvSpPr/>
            <p:nvPr/>
          </p:nvSpPr>
          <p:spPr>
            <a:xfrm flipH="false" flipV="false" rot="0">
              <a:off x="0" y="0"/>
              <a:ext cx="12507849" cy="7943596"/>
            </a:xfrm>
            <a:custGeom>
              <a:avLst/>
              <a:gdLst/>
              <a:ahLst/>
              <a:cxnLst/>
              <a:rect r="r" b="b" t="t" l="l"/>
              <a:pathLst>
                <a:path h="7943596" w="12507849">
                  <a:moveTo>
                    <a:pt x="0" y="0"/>
                  </a:moveTo>
                  <a:lnTo>
                    <a:pt x="12507849" y="0"/>
                  </a:lnTo>
                  <a:lnTo>
                    <a:pt x="12507849" y="7943596"/>
                  </a:lnTo>
                  <a:lnTo>
                    <a:pt x="0" y="7943596"/>
                  </a:lnTo>
                  <a:lnTo>
                    <a:pt x="0" y="0"/>
                  </a:lnTo>
                  <a:close/>
                </a:path>
              </a:pathLst>
            </a:custGeom>
            <a:blipFill>
              <a:blip r:embed="rId13"/>
              <a:stretch>
                <a:fillRect l="0" t="-52" r="0" b="-52"/>
              </a:stretch>
            </a:blipFill>
          </p:spPr>
        </p:sp>
      </p:grpSp>
      <p:sp>
        <p:nvSpPr>
          <p:cNvPr name="TextBox 11" id="11"/>
          <p:cNvSpPr txBox="true"/>
          <p:nvPr/>
        </p:nvSpPr>
        <p:spPr>
          <a:xfrm rot="0">
            <a:off x="10777426" y="3242927"/>
            <a:ext cx="5769364" cy="2628900"/>
          </a:xfrm>
          <a:prstGeom prst="rect">
            <a:avLst/>
          </a:prstGeom>
        </p:spPr>
        <p:txBody>
          <a:bodyPr anchor="t" rtlCol="false" tIns="0" lIns="0" bIns="0" rIns="0">
            <a:spAutoFit/>
          </a:bodyPr>
          <a:lstStyle/>
          <a:p>
            <a:pPr algn="l">
              <a:lnSpc>
                <a:spcPts val="6960"/>
              </a:lnSpc>
            </a:pPr>
            <a:r>
              <a:rPr lang="en-US" b="true" sz="5800" spc="63">
                <a:solidFill>
                  <a:srgbClr val="100F0D"/>
                </a:solidFill>
                <a:latin typeface="Open Sauce Bold"/>
                <a:ea typeface="Open Sauce Bold"/>
                <a:cs typeface="Open Sauce Bold"/>
                <a:sym typeface="Open Sauce Bold"/>
              </a:rPr>
              <a:t>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2022" y="267416"/>
            <a:ext cx="5216400" cy="5216400"/>
          </a:xfrm>
          <a:custGeom>
            <a:avLst/>
            <a:gdLst/>
            <a:ahLst/>
            <a:cxnLst/>
            <a:rect r="r" b="b" t="t" l="l"/>
            <a:pathLst>
              <a:path h="5216400" w="5216400">
                <a:moveTo>
                  <a:pt x="0" y="0"/>
                </a:moveTo>
                <a:lnTo>
                  <a:pt x="5216400" y="0"/>
                </a:lnTo>
                <a:lnTo>
                  <a:pt x="5216400" y="5216400"/>
                </a:lnTo>
                <a:lnTo>
                  <a:pt x="0" y="5216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44457" y="-3227249"/>
            <a:ext cx="6002449" cy="8122603"/>
          </a:xfrm>
          <a:custGeom>
            <a:avLst/>
            <a:gdLst/>
            <a:ahLst/>
            <a:cxnLst/>
            <a:rect r="r" b="b" t="t" l="l"/>
            <a:pathLst>
              <a:path h="8122603" w="6002449">
                <a:moveTo>
                  <a:pt x="0" y="0"/>
                </a:moveTo>
                <a:lnTo>
                  <a:pt x="6002448" y="0"/>
                </a:lnTo>
                <a:lnTo>
                  <a:pt x="6002448" y="8122603"/>
                </a:lnTo>
                <a:lnTo>
                  <a:pt x="0" y="81226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070987" y="-3415522"/>
            <a:ext cx="8117544" cy="6719793"/>
          </a:xfrm>
          <a:custGeom>
            <a:avLst/>
            <a:gdLst/>
            <a:ahLst/>
            <a:cxnLst/>
            <a:rect r="r" b="b" t="t" l="l"/>
            <a:pathLst>
              <a:path h="6719793" w="8117544">
                <a:moveTo>
                  <a:pt x="0" y="0"/>
                </a:moveTo>
                <a:lnTo>
                  <a:pt x="8117544" y="0"/>
                </a:lnTo>
                <a:lnTo>
                  <a:pt x="8117544" y="6719793"/>
                </a:lnTo>
                <a:lnTo>
                  <a:pt x="0" y="67197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1028700" y="834052"/>
            <a:ext cx="9253742" cy="3975784"/>
            <a:chOff x="0" y="0"/>
            <a:chExt cx="12338323" cy="5301045"/>
          </a:xfrm>
        </p:grpSpPr>
        <p:sp>
          <p:nvSpPr>
            <p:cNvPr name="Freeform 10" id="10"/>
            <p:cNvSpPr/>
            <p:nvPr/>
          </p:nvSpPr>
          <p:spPr>
            <a:xfrm flipH="false" flipV="false" rot="0">
              <a:off x="0" y="0"/>
              <a:ext cx="12338304" cy="5301107"/>
            </a:xfrm>
            <a:custGeom>
              <a:avLst/>
              <a:gdLst/>
              <a:ahLst/>
              <a:cxnLst/>
              <a:rect r="r" b="b" t="t" l="l"/>
              <a:pathLst>
                <a:path h="5301107" w="12338304">
                  <a:moveTo>
                    <a:pt x="0" y="0"/>
                  </a:moveTo>
                  <a:lnTo>
                    <a:pt x="12338304" y="0"/>
                  </a:lnTo>
                  <a:lnTo>
                    <a:pt x="12338304" y="5301107"/>
                  </a:lnTo>
                  <a:lnTo>
                    <a:pt x="0" y="5301107"/>
                  </a:lnTo>
                  <a:lnTo>
                    <a:pt x="0" y="0"/>
                  </a:lnTo>
                  <a:close/>
                </a:path>
              </a:pathLst>
            </a:custGeom>
            <a:blipFill>
              <a:blip r:embed="rId13"/>
              <a:stretch>
                <a:fillRect l="0" t="-13" r="0" b="-12"/>
              </a:stretch>
            </a:blipFill>
          </p:spPr>
        </p:sp>
      </p:grpSp>
      <p:grpSp>
        <p:nvGrpSpPr>
          <p:cNvPr name="Group 11" id="11"/>
          <p:cNvGrpSpPr/>
          <p:nvPr/>
        </p:nvGrpSpPr>
        <p:grpSpPr>
          <a:xfrm rot="0">
            <a:off x="8005558" y="5630560"/>
            <a:ext cx="9253742" cy="3806308"/>
            <a:chOff x="0" y="0"/>
            <a:chExt cx="12338323" cy="5075077"/>
          </a:xfrm>
        </p:grpSpPr>
        <p:sp>
          <p:nvSpPr>
            <p:cNvPr name="Freeform 12" id="12"/>
            <p:cNvSpPr/>
            <p:nvPr/>
          </p:nvSpPr>
          <p:spPr>
            <a:xfrm flipH="false" flipV="false" rot="0">
              <a:off x="0" y="0"/>
              <a:ext cx="12338304" cy="5075047"/>
            </a:xfrm>
            <a:custGeom>
              <a:avLst/>
              <a:gdLst/>
              <a:ahLst/>
              <a:cxnLst/>
              <a:rect r="r" b="b" t="t" l="l"/>
              <a:pathLst>
                <a:path h="5075047" w="12338304">
                  <a:moveTo>
                    <a:pt x="0" y="0"/>
                  </a:moveTo>
                  <a:lnTo>
                    <a:pt x="12338304" y="0"/>
                  </a:lnTo>
                  <a:lnTo>
                    <a:pt x="12338304" y="5075047"/>
                  </a:lnTo>
                  <a:lnTo>
                    <a:pt x="0" y="5075047"/>
                  </a:lnTo>
                  <a:lnTo>
                    <a:pt x="0" y="0"/>
                  </a:lnTo>
                  <a:close/>
                </a:path>
              </a:pathLst>
            </a:custGeom>
            <a:blipFill>
              <a:blip r:embed="rId14"/>
              <a:stretch>
                <a:fillRect l="0" t="-11" r="0" b="-12"/>
              </a:stretch>
            </a:blipFill>
          </p:spPr>
        </p:sp>
      </p:grpSp>
      <p:sp>
        <p:nvSpPr>
          <p:cNvPr name="TextBox 13" id="13"/>
          <p:cNvSpPr txBox="true"/>
          <p:nvPr/>
        </p:nvSpPr>
        <p:spPr>
          <a:xfrm rot="0">
            <a:off x="2770889" y="4600287"/>
            <a:ext cx="5769364"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Distribution of Number of Colors</a:t>
            </a:r>
          </a:p>
        </p:txBody>
      </p:sp>
      <p:sp>
        <p:nvSpPr>
          <p:cNvPr name="TextBox 14" id="14"/>
          <p:cNvSpPr txBox="true"/>
          <p:nvPr/>
        </p:nvSpPr>
        <p:spPr>
          <a:xfrm rot="0">
            <a:off x="9605660" y="9227318"/>
            <a:ext cx="6053537"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Distribution of Number of Reviews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2022" y="267416"/>
            <a:ext cx="5216400" cy="5216400"/>
          </a:xfrm>
          <a:custGeom>
            <a:avLst/>
            <a:gdLst/>
            <a:ahLst/>
            <a:cxnLst/>
            <a:rect r="r" b="b" t="t" l="l"/>
            <a:pathLst>
              <a:path h="5216400" w="5216400">
                <a:moveTo>
                  <a:pt x="0" y="0"/>
                </a:moveTo>
                <a:lnTo>
                  <a:pt x="5216400" y="0"/>
                </a:lnTo>
                <a:lnTo>
                  <a:pt x="5216400" y="5216400"/>
                </a:lnTo>
                <a:lnTo>
                  <a:pt x="0" y="5216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4144457" y="-3227249"/>
            <a:ext cx="6002449" cy="8122603"/>
          </a:xfrm>
          <a:custGeom>
            <a:avLst/>
            <a:gdLst/>
            <a:ahLst/>
            <a:cxnLst/>
            <a:rect r="r" b="b" t="t" l="l"/>
            <a:pathLst>
              <a:path h="8122603" w="6002449">
                <a:moveTo>
                  <a:pt x="0" y="0"/>
                </a:moveTo>
                <a:lnTo>
                  <a:pt x="6002448" y="0"/>
                </a:lnTo>
                <a:lnTo>
                  <a:pt x="6002448" y="8122603"/>
                </a:lnTo>
                <a:lnTo>
                  <a:pt x="0" y="812260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070987" y="-3415522"/>
            <a:ext cx="8117544" cy="6719793"/>
          </a:xfrm>
          <a:custGeom>
            <a:avLst/>
            <a:gdLst/>
            <a:ahLst/>
            <a:cxnLst/>
            <a:rect r="r" b="b" t="t" l="l"/>
            <a:pathLst>
              <a:path h="6719793" w="8117544">
                <a:moveTo>
                  <a:pt x="0" y="0"/>
                </a:moveTo>
                <a:lnTo>
                  <a:pt x="8117544" y="0"/>
                </a:lnTo>
                <a:lnTo>
                  <a:pt x="8117544" y="6719793"/>
                </a:lnTo>
                <a:lnTo>
                  <a:pt x="0" y="67197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2809882" y="2875616"/>
            <a:ext cx="12668236" cy="5142365"/>
            <a:chOff x="0" y="0"/>
            <a:chExt cx="16890981" cy="6856487"/>
          </a:xfrm>
        </p:grpSpPr>
        <p:sp>
          <p:nvSpPr>
            <p:cNvPr name="Freeform 10" id="10"/>
            <p:cNvSpPr/>
            <p:nvPr/>
          </p:nvSpPr>
          <p:spPr>
            <a:xfrm flipH="false" flipV="false" rot="0">
              <a:off x="0" y="0"/>
              <a:ext cx="16891000" cy="6856476"/>
            </a:xfrm>
            <a:custGeom>
              <a:avLst/>
              <a:gdLst/>
              <a:ahLst/>
              <a:cxnLst/>
              <a:rect r="r" b="b" t="t" l="l"/>
              <a:pathLst>
                <a:path h="6856476" w="16891000">
                  <a:moveTo>
                    <a:pt x="0" y="0"/>
                  </a:moveTo>
                  <a:lnTo>
                    <a:pt x="16891000" y="0"/>
                  </a:lnTo>
                  <a:lnTo>
                    <a:pt x="16891000" y="6856476"/>
                  </a:lnTo>
                  <a:lnTo>
                    <a:pt x="0" y="6856476"/>
                  </a:lnTo>
                  <a:lnTo>
                    <a:pt x="0" y="0"/>
                  </a:lnTo>
                  <a:close/>
                </a:path>
              </a:pathLst>
            </a:custGeom>
            <a:blipFill>
              <a:blip r:embed="rId13"/>
              <a:stretch>
                <a:fillRect l="0" t="0" r="0" b="0"/>
              </a:stretch>
            </a:blipFill>
          </p:spPr>
        </p:sp>
      </p:grpSp>
      <p:sp>
        <p:nvSpPr>
          <p:cNvPr name="TextBox 11" id="11"/>
          <p:cNvSpPr txBox="true"/>
          <p:nvPr/>
        </p:nvSpPr>
        <p:spPr>
          <a:xfrm rot="0">
            <a:off x="7130781" y="8067195"/>
            <a:ext cx="4026438"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Distribution of Ratings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16666" r="0" b="-16666"/>
              </a:stretch>
            </a:blipFill>
          </p:spPr>
        </p:sp>
      </p:grpSp>
      <p:sp>
        <p:nvSpPr>
          <p:cNvPr name="Freeform 4" id="4"/>
          <p:cNvSpPr/>
          <p:nvPr/>
        </p:nvSpPr>
        <p:spPr>
          <a:xfrm flipH="false" flipV="false" rot="0">
            <a:off x="450076" y="431267"/>
            <a:ext cx="17431966" cy="17431966"/>
          </a:xfrm>
          <a:custGeom>
            <a:avLst/>
            <a:gdLst/>
            <a:ahLst/>
            <a:cxnLst/>
            <a:rect r="r" b="b" t="t" l="l"/>
            <a:pathLst>
              <a:path h="17431966" w="17431966">
                <a:moveTo>
                  <a:pt x="0" y="0"/>
                </a:moveTo>
                <a:lnTo>
                  <a:pt x="17431966" y="0"/>
                </a:lnTo>
                <a:lnTo>
                  <a:pt x="17431966" y="17431966"/>
                </a:lnTo>
                <a:lnTo>
                  <a:pt x="0" y="174319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17506" y="-917506"/>
            <a:ext cx="20123013" cy="12122013"/>
          </a:xfrm>
          <a:custGeom>
            <a:avLst/>
            <a:gdLst/>
            <a:ahLst/>
            <a:cxnLst/>
            <a:rect r="r" b="b" t="t" l="l"/>
            <a:pathLst>
              <a:path h="12122013" w="20123013">
                <a:moveTo>
                  <a:pt x="0" y="0"/>
                </a:moveTo>
                <a:lnTo>
                  <a:pt x="20123012" y="0"/>
                </a:lnTo>
                <a:lnTo>
                  <a:pt x="20123012" y="12122012"/>
                </a:lnTo>
                <a:lnTo>
                  <a:pt x="0" y="12122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28994" y="846993"/>
            <a:ext cx="8593015" cy="8593015"/>
          </a:xfrm>
          <a:custGeom>
            <a:avLst/>
            <a:gdLst/>
            <a:ahLst/>
            <a:cxnLst/>
            <a:rect r="r" b="b" t="t" l="l"/>
            <a:pathLst>
              <a:path h="8593015" w="8593015">
                <a:moveTo>
                  <a:pt x="0" y="0"/>
                </a:moveTo>
                <a:lnTo>
                  <a:pt x="8593014" y="0"/>
                </a:lnTo>
                <a:lnTo>
                  <a:pt x="8593014" y="8593014"/>
                </a:lnTo>
                <a:lnTo>
                  <a:pt x="0" y="8593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7965992" y="846993"/>
            <a:ext cx="8593015" cy="8593015"/>
          </a:xfrm>
          <a:custGeom>
            <a:avLst/>
            <a:gdLst/>
            <a:ahLst/>
            <a:cxnLst/>
            <a:rect r="r" b="b" t="t" l="l"/>
            <a:pathLst>
              <a:path h="8593015" w="8593015">
                <a:moveTo>
                  <a:pt x="0" y="0"/>
                </a:moveTo>
                <a:lnTo>
                  <a:pt x="8593014" y="0"/>
                </a:lnTo>
                <a:lnTo>
                  <a:pt x="8593014" y="8593014"/>
                </a:lnTo>
                <a:lnTo>
                  <a:pt x="0" y="8593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827387" y="2275812"/>
            <a:ext cx="5735376" cy="5735376"/>
          </a:xfrm>
          <a:custGeom>
            <a:avLst/>
            <a:gdLst/>
            <a:ahLst/>
            <a:cxnLst/>
            <a:rect r="r" b="b" t="t" l="l"/>
            <a:pathLst>
              <a:path h="5735376" w="5735376">
                <a:moveTo>
                  <a:pt x="0" y="0"/>
                </a:moveTo>
                <a:lnTo>
                  <a:pt x="5735376" y="0"/>
                </a:lnTo>
                <a:lnTo>
                  <a:pt x="5735376" y="5735376"/>
                </a:lnTo>
                <a:lnTo>
                  <a:pt x="0" y="57353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2524793" y="2916691"/>
            <a:ext cx="6387761" cy="4453618"/>
            <a:chOff x="0" y="0"/>
            <a:chExt cx="8517015" cy="5938157"/>
          </a:xfrm>
        </p:grpSpPr>
        <p:sp>
          <p:nvSpPr>
            <p:cNvPr name="Freeform 11" id="11"/>
            <p:cNvSpPr/>
            <p:nvPr/>
          </p:nvSpPr>
          <p:spPr>
            <a:xfrm flipH="false" flipV="false" rot="0">
              <a:off x="0" y="0"/>
              <a:ext cx="8517001" cy="5938139"/>
            </a:xfrm>
            <a:custGeom>
              <a:avLst/>
              <a:gdLst/>
              <a:ahLst/>
              <a:cxnLst/>
              <a:rect r="r" b="b" t="t" l="l"/>
              <a:pathLst>
                <a:path h="5938139" w="8517001">
                  <a:moveTo>
                    <a:pt x="0" y="0"/>
                  </a:moveTo>
                  <a:lnTo>
                    <a:pt x="8517001" y="0"/>
                  </a:lnTo>
                  <a:lnTo>
                    <a:pt x="8517001" y="5938139"/>
                  </a:lnTo>
                  <a:lnTo>
                    <a:pt x="0" y="5938139"/>
                  </a:lnTo>
                  <a:lnTo>
                    <a:pt x="0" y="0"/>
                  </a:lnTo>
                  <a:close/>
                </a:path>
              </a:pathLst>
            </a:custGeom>
            <a:blipFill>
              <a:blip r:embed="rId13"/>
              <a:stretch>
                <a:fillRect l="0" t="0" r="0" b="0"/>
              </a:stretch>
            </a:blipFill>
          </p:spPr>
        </p:sp>
      </p:grpSp>
      <p:grpSp>
        <p:nvGrpSpPr>
          <p:cNvPr name="Group 12" id="12"/>
          <p:cNvGrpSpPr/>
          <p:nvPr/>
        </p:nvGrpSpPr>
        <p:grpSpPr>
          <a:xfrm rot="0">
            <a:off x="9349761" y="2950428"/>
            <a:ext cx="6466429" cy="4386144"/>
            <a:chOff x="0" y="0"/>
            <a:chExt cx="8621905" cy="5848192"/>
          </a:xfrm>
        </p:grpSpPr>
        <p:sp>
          <p:nvSpPr>
            <p:cNvPr name="Freeform 13" id="13"/>
            <p:cNvSpPr/>
            <p:nvPr/>
          </p:nvSpPr>
          <p:spPr>
            <a:xfrm flipH="false" flipV="false" rot="0">
              <a:off x="0" y="0"/>
              <a:ext cx="8621903" cy="5848223"/>
            </a:xfrm>
            <a:custGeom>
              <a:avLst/>
              <a:gdLst/>
              <a:ahLst/>
              <a:cxnLst/>
              <a:rect r="r" b="b" t="t" l="l"/>
              <a:pathLst>
                <a:path h="5848223" w="8621903">
                  <a:moveTo>
                    <a:pt x="0" y="0"/>
                  </a:moveTo>
                  <a:lnTo>
                    <a:pt x="8621903" y="0"/>
                  </a:lnTo>
                  <a:lnTo>
                    <a:pt x="8621903" y="5848223"/>
                  </a:lnTo>
                  <a:lnTo>
                    <a:pt x="0" y="5848223"/>
                  </a:lnTo>
                  <a:lnTo>
                    <a:pt x="0" y="0"/>
                  </a:lnTo>
                  <a:close/>
                </a:path>
              </a:pathLst>
            </a:custGeom>
            <a:blipFill>
              <a:blip r:embed="rId14"/>
              <a:stretch>
                <a:fillRect l="0" t="0" r="0" b="0"/>
              </a:stretch>
            </a:blipFill>
          </p:spPr>
        </p:sp>
      </p:grpSp>
      <p:sp>
        <p:nvSpPr>
          <p:cNvPr name="TextBox 14" id="14"/>
          <p:cNvSpPr txBox="true"/>
          <p:nvPr/>
        </p:nvSpPr>
        <p:spPr>
          <a:xfrm rot="0">
            <a:off x="4444304" y="7369992"/>
            <a:ext cx="2548739"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Product Name</a:t>
            </a:r>
          </a:p>
        </p:txBody>
      </p:sp>
      <p:sp>
        <p:nvSpPr>
          <p:cNvPr name="TextBox 15" id="15"/>
          <p:cNvSpPr txBox="true"/>
          <p:nvPr/>
        </p:nvSpPr>
        <p:spPr>
          <a:xfrm rot="0">
            <a:off x="11158633" y="7369992"/>
            <a:ext cx="2207732" cy="628015"/>
          </a:xfrm>
          <a:prstGeom prst="rect">
            <a:avLst/>
          </a:prstGeom>
        </p:spPr>
        <p:txBody>
          <a:bodyPr anchor="t" rtlCol="false" tIns="0" lIns="0" bIns="0" rIns="0">
            <a:spAutoFit/>
          </a:bodyPr>
          <a:lstStyle/>
          <a:p>
            <a:pPr algn="l">
              <a:lnSpc>
                <a:spcPts val="4339"/>
              </a:lnSpc>
            </a:pPr>
            <a:r>
              <a:rPr lang="en-US" sz="2799" b="true">
                <a:solidFill>
                  <a:srgbClr val="100F0D"/>
                </a:solidFill>
                <a:latin typeface="Open Sauce Bold"/>
                <a:ea typeface="Open Sauce Bold"/>
                <a:cs typeface="Open Sauce Bold"/>
                <a:sym typeface="Open Sauce Bold"/>
              </a:rPr>
              <a:t>Brand Name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DAGZleuaSzI</dc:identifier>
  <dcterms:modified xsi:type="dcterms:W3CDTF">2011-08-01T06:04:30Z</dcterms:modified>
  <cp:revision>1</cp:revision>
  <dc:title>Final  Project DATA 400 Progress Presentation.pptx</dc:title>
</cp:coreProperties>
</file>